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58" r:id="rId7"/>
    <p:sldId id="259" r:id="rId8"/>
    <p:sldId id="263" r:id="rId9"/>
    <p:sldId id="280" r:id="rId10"/>
    <p:sldId id="279" r:id="rId11"/>
    <p:sldId id="260" r:id="rId12"/>
    <p:sldId id="282" r:id="rId13"/>
    <p:sldId id="283" r:id="rId14"/>
    <p:sldId id="284" r:id="rId15"/>
    <p:sldId id="286" r:id="rId16"/>
    <p:sldId id="285" r:id="rId17"/>
    <p:sldId id="287" r:id="rId18"/>
    <p:sldId id="288" r:id="rId19"/>
    <p:sldId id="289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Quire Sans" panose="020B0502040400020003" pitchFamily="34" charset="0"/>
      <p:regular r:id="rId29"/>
      <p:bold r:id="rId30"/>
    </p:embeddedFont>
    <p:embeddedFont>
      <p:font typeface="Seaford" panose="00000500000000000000" pitchFamily="2" charset="0"/>
      <p:regular r:id="rId31"/>
    </p:embeddedFont>
  </p:embeddedFont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/>
      <dgm:spPr/>
      <dgm:t>
        <a:bodyPr/>
        <a:lstStyle/>
        <a:p>
          <a:r>
            <a:rPr lang="pt-BR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600" dirty="0"/>
            <a:t>Cabeçalho “Quem nós somos”;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DF5838FD-917A-4D7A-80CE-3C1BBEA154C1}">
      <dgm:prSet phldrT="[Texto]" custT="1"/>
      <dgm:spPr/>
      <dgm:t>
        <a:bodyPr/>
        <a:lstStyle/>
        <a:p>
          <a:r>
            <a:rPr lang="pt-BR" sz="1600" dirty="0"/>
            <a:t>Filtros para pesquisa dos médicos;</a:t>
          </a:r>
        </a:p>
      </dgm:t>
    </dgm:pt>
    <dgm:pt modelId="{8E0D4C7E-8469-4EE1-97FF-370B1F70E361}" type="parTrans" cxnId="{9871103B-C72F-47B0-9192-FCCF39DBAB2A}">
      <dgm:prSet/>
      <dgm:spPr/>
      <dgm:t>
        <a:bodyPr/>
        <a:lstStyle/>
        <a:p>
          <a:endParaRPr lang="pt-BR"/>
        </a:p>
      </dgm:t>
    </dgm:pt>
    <dgm:pt modelId="{5E10476F-13E9-4B4D-B6C4-C42221017EA2}" type="sibTrans" cxnId="{9871103B-C72F-47B0-9192-FCCF39DBAB2A}">
      <dgm:prSet/>
      <dgm:spPr/>
      <dgm:t>
        <a:bodyPr/>
        <a:lstStyle/>
        <a:p>
          <a:endParaRPr lang="pt-BR"/>
        </a:p>
      </dgm:t>
    </dgm:pt>
    <dgm:pt modelId="{EA80883C-C1F9-4C7A-B4A6-71D73017424E}">
      <dgm:prSet phldrT="[Texto]"/>
      <dgm:spPr/>
      <dgm:t>
        <a:bodyPr/>
        <a:lstStyle/>
        <a:p>
          <a:r>
            <a:rPr lang="pt-BR" dirty="0"/>
            <a:t>PRIORIDADE MÉDIA</a:t>
          </a:r>
        </a:p>
      </dgm:t>
    </dgm:pt>
    <dgm:pt modelId="{BF76B49B-2E16-4850-8DDE-E62822697243}" type="parTrans" cxnId="{AD1C4048-141D-48FB-A065-4725E2A7455F}">
      <dgm:prSet/>
      <dgm:spPr/>
      <dgm:t>
        <a:bodyPr/>
        <a:lstStyle/>
        <a:p>
          <a:endParaRPr lang="pt-BR"/>
        </a:p>
      </dgm:t>
    </dgm:pt>
    <dgm:pt modelId="{D3F6C89E-DD25-412A-80BE-6745030B64C6}" type="sibTrans" cxnId="{AD1C4048-141D-48FB-A065-4725E2A7455F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1400" dirty="0"/>
            <a:t>Imagens que auxiliem o entendimento de conteúdo;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Aba com contatos do site, envio de mensagens e mapa com o endereço da empresa;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086A0A7E-975E-4450-8155-A576FFDA0E50}">
      <dgm:prSet phldrT="[Texto]"/>
      <dgm:spPr/>
      <dgm:t>
        <a:bodyPr/>
        <a:lstStyle/>
        <a:p>
          <a:r>
            <a:rPr lang="pt-BR" dirty="0"/>
            <a:t>PRIORIDADE BAIXA</a:t>
          </a:r>
        </a:p>
      </dgm:t>
    </dgm:pt>
    <dgm:pt modelId="{7076A9BD-8E54-458A-A4B6-B9424CE552F8}" type="parTrans" cxnId="{10ADCBEA-5790-4CE8-87DE-04C252E66647}">
      <dgm:prSet/>
      <dgm:spPr/>
      <dgm:t>
        <a:bodyPr/>
        <a:lstStyle/>
        <a:p>
          <a:endParaRPr lang="pt-BR"/>
        </a:p>
      </dgm:t>
    </dgm:pt>
    <dgm:pt modelId="{EE98FDDF-4252-42CB-99A8-E837141B819E}" type="sibTrans" cxnId="{10ADCBEA-5790-4CE8-87DE-04C252E66647}">
      <dgm:prSet/>
      <dgm:spPr/>
      <dgm:t>
        <a:bodyPr/>
        <a:lstStyle/>
        <a:p>
          <a:endParaRPr lang="pt-BR"/>
        </a:p>
      </dgm:t>
    </dgm:pt>
    <dgm:pt modelId="{A2700045-3440-45B9-92CD-0F3EB9A2FA7E}">
      <dgm:prSet phldrT="[Texto]" custT="1"/>
      <dgm:spPr/>
      <dgm:t>
        <a:bodyPr/>
        <a:lstStyle/>
        <a:p>
          <a:r>
            <a:rPr lang="pt-BR" sz="1600" dirty="0"/>
            <a:t>Informações de contato dos criadores e proprietários do site.</a:t>
          </a:r>
        </a:p>
      </dgm:t>
    </dgm:pt>
    <dgm:pt modelId="{7BAC0239-BBA8-4E65-BE44-9350E0069F9E}" type="parTrans" cxnId="{085BEFB5-625C-438F-98C0-59752BD37C98}">
      <dgm:prSet/>
      <dgm:spPr/>
      <dgm:t>
        <a:bodyPr/>
        <a:lstStyle/>
        <a:p>
          <a:endParaRPr lang="pt-BR"/>
        </a:p>
      </dgm:t>
    </dgm:pt>
    <dgm:pt modelId="{4451A439-5266-47C4-8AED-E64F72C5BCF9}" type="sibTrans" cxnId="{085BEFB5-625C-438F-98C0-59752BD37C98}">
      <dgm:prSet/>
      <dgm:spPr/>
      <dgm:t>
        <a:bodyPr/>
        <a:lstStyle/>
        <a:p>
          <a:endParaRPr lang="pt-BR"/>
        </a:p>
      </dgm:t>
    </dgm:pt>
    <dgm:pt modelId="{B1643436-0E29-4DCD-B47E-F2163B5D1522}">
      <dgm:prSet phldrT="[Texto]" custT="1"/>
      <dgm:spPr/>
      <dgm:t>
        <a:bodyPr/>
        <a:lstStyle/>
        <a:p>
          <a:r>
            <a:rPr lang="pt-BR" sz="1600" dirty="0"/>
            <a:t>Cadastro de médicos e atualização do mesmo;</a:t>
          </a:r>
        </a:p>
      </dgm:t>
    </dgm:pt>
    <dgm:pt modelId="{80C80DFB-C02B-4A3B-BE06-BEA94C78FED3}" type="parTrans" cxnId="{5239FF13-2324-42CC-8538-D69AA5CCFE29}">
      <dgm:prSet/>
      <dgm:spPr/>
      <dgm:t>
        <a:bodyPr/>
        <a:lstStyle/>
        <a:p>
          <a:endParaRPr lang="pt-BR"/>
        </a:p>
      </dgm:t>
    </dgm:pt>
    <dgm:pt modelId="{D9208C4E-60A1-49DA-80D2-D12C1541110F}" type="sibTrans" cxnId="{5239FF13-2324-42CC-8538-D69AA5CCFE29}">
      <dgm:prSet/>
      <dgm:spPr/>
      <dgm:t>
        <a:bodyPr/>
        <a:lstStyle/>
        <a:p>
          <a:endParaRPr lang="pt-BR"/>
        </a:p>
      </dgm:t>
    </dgm:pt>
    <dgm:pt modelId="{9D9B2396-6123-483C-8009-CEEBEF22989B}">
      <dgm:prSet phldrT="[Texto]" custT="1"/>
      <dgm:spPr/>
      <dgm:t>
        <a:bodyPr/>
        <a:lstStyle/>
        <a:p>
          <a:r>
            <a:rPr lang="pt-BR" sz="1600" dirty="0"/>
            <a:t>Opção “esqueci minha senha”;</a:t>
          </a:r>
        </a:p>
      </dgm:t>
    </dgm:pt>
    <dgm:pt modelId="{F1E43A15-4DE6-4F19-8101-F585637AF251}" type="parTrans" cxnId="{85B94904-6B85-426B-8889-8CDEF035906A}">
      <dgm:prSet/>
      <dgm:spPr/>
      <dgm:t>
        <a:bodyPr/>
        <a:lstStyle/>
        <a:p>
          <a:endParaRPr lang="pt-BR"/>
        </a:p>
      </dgm:t>
    </dgm:pt>
    <dgm:pt modelId="{2702A6AD-8DB6-4839-AFB2-2EDAFE6F7C3C}" type="sibTrans" cxnId="{85B94904-6B85-426B-8889-8CDEF035906A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3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3"/>
      <dgm:spPr/>
    </dgm:pt>
    <dgm:pt modelId="{D1E76650-A220-4E9B-A8EA-85D15F6A722C}" type="pres">
      <dgm:prSet presAssocID="{EA80883C-C1F9-4C7A-B4A6-71D73017424E}" presName="vertSpace2" presStyleLbl="node1" presStyleIdx="0" presStyleCnt="3"/>
      <dgm:spPr/>
    </dgm:pt>
    <dgm:pt modelId="{6B881F82-28C9-4700-9E37-AB3E1BC52F45}" type="pres">
      <dgm:prSet presAssocID="{EA80883C-C1F9-4C7A-B4A6-71D73017424E}" presName="circle2" presStyleLbl="node1" presStyleIdx="1" presStyleCnt="3"/>
      <dgm:spPr/>
    </dgm:pt>
    <dgm:pt modelId="{B35ED1A8-EA9C-4864-B970-930016FE5CB8}" type="pres">
      <dgm:prSet presAssocID="{EA80883C-C1F9-4C7A-B4A6-71D73017424E}" presName="rect2" presStyleLbl="alignAcc1" presStyleIdx="1" presStyleCnt="3"/>
      <dgm:spPr/>
    </dgm:pt>
    <dgm:pt modelId="{4852338D-C81B-4618-99AC-8D4A514EBC0F}" type="pres">
      <dgm:prSet presAssocID="{086A0A7E-975E-4450-8155-A576FFDA0E50}" presName="vertSpace3" presStyleLbl="node1" presStyleIdx="1" presStyleCnt="3"/>
      <dgm:spPr/>
    </dgm:pt>
    <dgm:pt modelId="{5FF1F9C4-C675-4A2F-9A2E-DDA993A9B2DD}" type="pres">
      <dgm:prSet presAssocID="{086A0A7E-975E-4450-8155-A576FFDA0E50}" presName="circle3" presStyleLbl="node1" presStyleIdx="2" presStyleCnt="3"/>
      <dgm:spPr/>
    </dgm:pt>
    <dgm:pt modelId="{07098E58-6E1D-40EB-9659-DB4332B2B96A}" type="pres">
      <dgm:prSet presAssocID="{086A0A7E-975E-4450-8155-A576FFDA0E50}" presName="rect3" presStyleLbl="alignAcc1" presStyleIdx="2" presStyleCnt="3"/>
      <dgm:spPr/>
    </dgm:pt>
    <dgm:pt modelId="{78EBA565-8E9C-44B1-93B0-86BA8341637F}" type="pres">
      <dgm:prSet presAssocID="{0085ABB3-F37B-431B-B8BD-134674420802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2" presStyleCnt="3">
        <dgm:presLayoutVars>
          <dgm:bulletEnabled val="1"/>
        </dgm:presLayoutVars>
      </dgm:prSet>
      <dgm:spPr/>
    </dgm:pt>
    <dgm:pt modelId="{7D55B4B9-317B-4B62-8A98-28CB7DBAE517}" type="pres">
      <dgm:prSet presAssocID="{EA80883C-C1F9-4C7A-B4A6-71D73017424E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C1B8F731-5156-4F2A-B69C-5759B19812FE}" type="pres">
      <dgm:prSet presAssocID="{EA80883C-C1F9-4C7A-B4A6-71D73017424E}" presName="rect2ChTx" presStyleLbl="alignAcc1" presStyleIdx="2" presStyleCnt="3">
        <dgm:presLayoutVars>
          <dgm:bulletEnabled val="1"/>
        </dgm:presLayoutVars>
      </dgm:prSet>
      <dgm:spPr/>
    </dgm:pt>
    <dgm:pt modelId="{BC7DF412-BF70-4D13-8AEA-AFCCA81917BC}" type="pres">
      <dgm:prSet presAssocID="{086A0A7E-975E-4450-8155-A576FFDA0E50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F768D1DC-FDF3-4551-BD56-560B3CCCA430}" type="pres">
      <dgm:prSet presAssocID="{086A0A7E-975E-4450-8155-A576FFDA0E50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85B94904-6B85-426B-8889-8CDEF035906A}" srcId="{0085ABB3-F37B-431B-B8BD-134674420802}" destId="{9D9B2396-6123-483C-8009-CEEBEF22989B}" srcOrd="2" destOrd="0" parTransId="{F1E43A15-4DE6-4F19-8101-F585637AF251}" sibTransId="{2702A6AD-8DB6-4839-AFB2-2EDAFE6F7C3C}"/>
    <dgm:cxn modelId="{5239FF13-2324-42CC-8538-D69AA5CCFE29}" srcId="{0085ABB3-F37B-431B-B8BD-134674420802}" destId="{B1643436-0E29-4DCD-B47E-F2163B5D1522}" srcOrd="1" destOrd="0" parTransId="{80C80DFB-C02B-4A3B-BE06-BEA94C78FED3}" sibTransId="{D9208C4E-60A1-49DA-80D2-D12C1541110F}"/>
    <dgm:cxn modelId="{F6A92D1B-5980-4058-9C47-8AB34873EECE}" type="presOf" srcId="{A2700045-3440-45B9-92CD-0F3EB9A2FA7E}" destId="{F768D1DC-FDF3-4551-BD56-560B3CCCA430}" srcOrd="0" destOrd="0" presId="urn:microsoft.com/office/officeart/2005/8/layout/target3"/>
    <dgm:cxn modelId="{9871103B-C72F-47B0-9192-FCCF39DBAB2A}" srcId="{0085ABB3-F37B-431B-B8BD-134674420802}" destId="{DF5838FD-917A-4D7A-80CE-3C1BBEA154C1}" srcOrd="3" destOrd="0" parTransId="{8E0D4C7E-8469-4EE1-97FF-370B1F70E361}" sibTransId="{5E10476F-13E9-4B4D-B6C4-C42221017EA2}"/>
    <dgm:cxn modelId="{2B069D40-0DE6-4A1F-867A-51C81E4B4702}" type="presOf" srcId="{9D9B2396-6123-483C-8009-CEEBEF22989B}" destId="{91B88ED1-EA20-49D4-A5A2-6AD56D621C16}" srcOrd="0" destOrd="2" presId="urn:microsoft.com/office/officeart/2005/8/layout/target3"/>
    <dgm:cxn modelId="{AD1C4048-141D-48FB-A065-4725E2A7455F}" srcId="{B5701C1D-1301-4122-8D1C-B5647D3F2530}" destId="{EA80883C-C1F9-4C7A-B4A6-71D73017424E}" srcOrd="1" destOrd="0" parTransId="{BF76B49B-2E16-4850-8DDE-E62822697243}" sibTransId="{D3F6C89E-DD25-412A-80BE-6745030B64C6}"/>
    <dgm:cxn modelId="{A8198C6B-7A6B-46ED-B103-5AEF8430BD3C}" type="presOf" srcId="{086A0A7E-975E-4450-8155-A576FFDA0E50}" destId="{07098E58-6E1D-40EB-9659-DB4332B2B96A}" srcOrd="0" destOrd="0" presId="urn:microsoft.com/office/officeart/2005/8/layout/target3"/>
    <dgm:cxn modelId="{941CAF6F-2C60-496E-A0F8-F5518F1CA04C}" type="presOf" srcId="{EA80883C-C1F9-4C7A-B4A6-71D73017424E}" destId="{B35ED1A8-EA9C-4864-B970-930016FE5CB8}" srcOrd="0" destOrd="0" presId="urn:microsoft.com/office/officeart/2005/8/layout/target3"/>
    <dgm:cxn modelId="{CDC7F658-54C7-469D-A646-63EF3DA797A5}" type="presOf" srcId="{DF5838FD-917A-4D7A-80CE-3C1BBEA154C1}" destId="{91B88ED1-EA20-49D4-A5A2-6AD56D621C16}" srcOrd="0" destOrd="3" presId="urn:microsoft.com/office/officeart/2005/8/layout/target3"/>
    <dgm:cxn modelId="{4A273399-8186-4B3E-A5A9-0070F33E730E}" type="presOf" srcId="{086A0A7E-975E-4450-8155-A576FFDA0E50}" destId="{BC7DF412-BF70-4D13-8AEA-AFCCA81917BC}" srcOrd="1" destOrd="0" presId="urn:microsoft.com/office/officeart/2005/8/layout/target3"/>
    <dgm:cxn modelId="{313BFA9F-734A-4E5F-BDA3-F73B72770958}" type="presOf" srcId="{74E22EBC-4084-4ED4-A8D6-77EB376FDA9A}" destId="{C1B8F731-5156-4F2A-B69C-5759B19812FE}" srcOrd="0" destOrd="1" presId="urn:microsoft.com/office/officeart/2005/8/layout/target3"/>
    <dgm:cxn modelId="{B072FCA9-5395-453A-8E57-C1EA4FD6613F}" srcId="{EA80883C-C1F9-4C7A-B4A6-71D73017424E}" destId="{74E22EBC-4084-4ED4-A8D6-77EB376FDA9A}" srcOrd="1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A10FDAAF-3531-40CF-97E0-31F4ED0DEA30}" type="presOf" srcId="{EA80883C-C1F9-4C7A-B4A6-71D73017424E}" destId="{7D55B4B9-317B-4B62-8A98-28CB7DBAE517}" srcOrd="1" destOrd="0" presId="urn:microsoft.com/office/officeart/2005/8/layout/target3"/>
    <dgm:cxn modelId="{085BEFB5-625C-438F-98C0-59752BD37C98}" srcId="{086A0A7E-975E-4450-8155-A576FFDA0E50}" destId="{A2700045-3440-45B9-92CD-0F3EB9A2FA7E}" srcOrd="0" destOrd="0" parTransId="{7BAC0239-BBA8-4E65-BE44-9350E0069F9E}" sibTransId="{4451A439-5266-47C4-8AED-E64F72C5BCF9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1BF0D5BA-CE04-4F3E-B1A5-EDBA06145814}" type="presOf" srcId="{3205FB92-3650-40CF-9009-AAA72685F4F8}" destId="{C1B8F731-5156-4F2A-B69C-5759B19812FE}" srcOrd="0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A00746E8-382D-4667-932F-08D0C2D7A9E7}" type="presOf" srcId="{B1643436-0E29-4DCD-B47E-F2163B5D1522}" destId="{91B88ED1-EA20-49D4-A5A2-6AD56D621C16}" srcOrd="0" destOrd="1" presId="urn:microsoft.com/office/officeart/2005/8/layout/target3"/>
    <dgm:cxn modelId="{10ADCBEA-5790-4CE8-87DE-04C252E66647}" srcId="{B5701C1D-1301-4122-8D1C-B5647D3F2530}" destId="{086A0A7E-975E-4450-8155-A576FFDA0E50}" srcOrd="2" destOrd="0" parTransId="{7076A9BD-8E54-458A-A4B6-B9424CE552F8}" sibTransId="{EE98FDDF-4252-42CB-99A8-E837141B819E}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EA80883C-C1F9-4C7A-B4A6-71D73017424E}" destId="{3205FB92-3650-40CF-9009-AAA72685F4F8}" srcOrd="0" destOrd="0" parTransId="{5F1ED312-829D-4C5E-BBAC-D368252E19A1}" sibTransId="{43C2C450-5812-44C8-84B6-24B9337C3573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22BD154B-E725-45B3-B0E4-A3FA872123F3}" type="presParOf" srcId="{9649C25D-A506-445E-A39D-DE1D8BE9C94C}" destId="{D1E76650-A220-4E9B-A8EA-85D15F6A722C}" srcOrd="3" destOrd="0" presId="urn:microsoft.com/office/officeart/2005/8/layout/target3"/>
    <dgm:cxn modelId="{8882B5F7-E9C8-4CE1-9406-DE7B02E8BEC1}" type="presParOf" srcId="{9649C25D-A506-445E-A39D-DE1D8BE9C94C}" destId="{6B881F82-28C9-4700-9E37-AB3E1BC52F45}" srcOrd="4" destOrd="0" presId="urn:microsoft.com/office/officeart/2005/8/layout/target3"/>
    <dgm:cxn modelId="{626FD28C-A1E4-4765-A801-A66A7E4362F8}" type="presParOf" srcId="{9649C25D-A506-445E-A39D-DE1D8BE9C94C}" destId="{B35ED1A8-EA9C-4864-B970-930016FE5CB8}" srcOrd="5" destOrd="0" presId="urn:microsoft.com/office/officeart/2005/8/layout/target3"/>
    <dgm:cxn modelId="{E5897300-07D5-4C00-A383-20EE8CF8C052}" type="presParOf" srcId="{9649C25D-A506-445E-A39D-DE1D8BE9C94C}" destId="{4852338D-C81B-4618-99AC-8D4A514EBC0F}" srcOrd="6" destOrd="0" presId="urn:microsoft.com/office/officeart/2005/8/layout/target3"/>
    <dgm:cxn modelId="{BB40426A-E2FE-4CF0-8CD2-EC8B395B7580}" type="presParOf" srcId="{9649C25D-A506-445E-A39D-DE1D8BE9C94C}" destId="{5FF1F9C4-C675-4A2F-9A2E-DDA993A9B2DD}" srcOrd="7" destOrd="0" presId="urn:microsoft.com/office/officeart/2005/8/layout/target3"/>
    <dgm:cxn modelId="{58AD2F2A-14F0-44EC-B889-B71117975A2C}" type="presParOf" srcId="{9649C25D-A506-445E-A39D-DE1D8BE9C94C}" destId="{07098E58-6E1D-40EB-9659-DB4332B2B96A}" srcOrd="8" destOrd="0" presId="urn:microsoft.com/office/officeart/2005/8/layout/target3"/>
    <dgm:cxn modelId="{03A12EBC-AA17-4AB0-8AA0-6AEC2189F3E8}" type="presParOf" srcId="{9649C25D-A506-445E-A39D-DE1D8BE9C94C}" destId="{78EBA565-8E9C-44B1-93B0-86BA8341637F}" srcOrd="9" destOrd="0" presId="urn:microsoft.com/office/officeart/2005/8/layout/target3"/>
    <dgm:cxn modelId="{AE31BBD7-4A46-47FC-A951-4DDC36470A41}" type="presParOf" srcId="{9649C25D-A506-445E-A39D-DE1D8BE9C94C}" destId="{91B88ED1-EA20-49D4-A5A2-6AD56D621C16}" srcOrd="10" destOrd="0" presId="urn:microsoft.com/office/officeart/2005/8/layout/target3"/>
    <dgm:cxn modelId="{757E5A4D-77D5-45E8-B37C-941A6D0EEDFF}" type="presParOf" srcId="{9649C25D-A506-445E-A39D-DE1D8BE9C94C}" destId="{7D55B4B9-317B-4B62-8A98-28CB7DBAE517}" srcOrd="11" destOrd="0" presId="urn:microsoft.com/office/officeart/2005/8/layout/target3"/>
    <dgm:cxn modelId="{841CCF7E-72E2-43F5-91CA-24AE6E17F13A}" type="presParOf" srcId="{9649C25D-A506-445E-A39D-DE1D8BE9C94C}" destId="{C1B8F731-5156-4F2A-B69C-5759B19812FE}" srcOrd="12" destOrd="0" presId="urn:microsoft.com/office/officeart/2005/8/layout/target3"/>
    <dgm:cxn modelId="{B8296521-2AF6-4DF6-9440-1F55E59B56C9}" type="presParOf" srcId="{9649C25D-A506-445E-A39D-DE1D8BE9C94C}" destId="{BC7DF412-BF70-4D13-8AEA-AFCCA81917BC}" srcOrd="13" destOrd="0" presId="urn:microsoft.com/office/officeart/2005/8/layout/target3"/>
    <dgm:cxn modelId="{83B298D4-3092-4A7C-B51D-F890A3EB2EFA}" type="presParOf" srcId="{9649C25D-A506-445E-A39D-DE1D8BE9C94C}" destId="{F768D1DC-FDF3-4551-BD56-560B3CCCA43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701C1D-1301-4122-8D1C-B5647D3F2530}" type="doc">
      <dgm:prSet loTypeId="urn:microsoft.com/office/officeart/2005/8/layout/target3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085ABB3-F37B-431B-B8BD-134674420802}">
      <dgm:prSet phldrT="[Texto]"/>
      <dgm:spPr/>
      <dgm:t>
        <a:bodyPr/>
        <a:lstStyle/>
        <a:p>
          <a:r>
            <a:rPr lang="pt-BR" dirty="0"/>
            <a:t>PRIORIDADE ALTA</a:t>
          </a:r>
        </a:p>
      </dgm:t>
    </dgm:pt>
    <dgm:pt modelId="{4D0959B9-5D2C-4E84-82C9-7014DFC9437D}" type="parTrans" cxnId="{02DC28AC-5324-4E6C-9F2B-69CFA9B0A032}">
      <dgm:prSet/>
      <dgm:spPr/>
      <dgm:t>
        <a:bodyPr/>
        <a:lstStyle/>
        <a:p>
          <a:endParaRPr lang="pt-BR"/>
        </a:p>
      </dgm:t>
    </dgm:pt>
    <dgm:pt modelId="{B0320F2D-AE22-4BD4-A606-7F0326E59FCD}" type="sibTrans" cxnId="{02DC28AC-5324-4E6C-9F2B-69CFA9B0A032}">
      <dgm:prSet/>
      <dgm:spPr/>
      <dgm:t>
        <a:bodyPr/>
        <a:lstStyle/>
        <a:p>
          <a:endParaRPr lang="pt-BR"/>
        </a:p>
      </dgm:t>
    </dgm:pt>
    <dgm:pt modelId="{B56E469C-5AA6-4E21-8307-36D96717FEEC}">
      <dgm:prSet phldrT="[Texto]" custT="1"/>
      <dgm:spPr/>
      <dgm:t>
        <a:bodyPr/>
        <a:lstStyle/>
        <a:p>
          <a:r>
            <a:rPr lang="pt-BR" sz="1400" dirty="0"/>
            <a:t>Publicado em um ambiente acessível na Internet (GitHub </a:t>
          </a:r>
          <a:r>
            <a:rPr lang="pt-BR" sz="1400" dirty="0" err="1"/>
            <a:t>Pages</a:t>
          </a:r>
          <a:r>
            <a:rPr lang="pt-BR" sz="1400" dirty="0"/>
            <a:t>);</a:t>
          </a:r>
        </a:p>
      </dgm:t>
    </dgm:pt>
    <dgm:pt modelId="{D12A4CF7-3F57-4D37-AF1D-B5D14CB2EE8B}" type="parTrans" cxnId="{949C47F0-372B-48EC-B982-E50DB57E4073}">
      <dgm:prSet/>
      <dgm:spPr/>
      <dgm:t>
        <a:bodyPr/>
        <a:lstStyle/>
        <a:p>
          <a:endParaRPr lang="pt-BR"/>
        </a:p>
      </dgm:t>
    </dgm:pt>
    <dgm:pt modelId="{0B7D9A1C-ED15-49D1-9C39-B1C086013EB6}" type="sibTrans" cxnId="{949C47F0-372B-48EC-B982-E50DB57E4073}">
      <dgm:prSet/>
      <dgm:spPr/>
      <dgm:t>
        <a:bodyPr/>
        <a:lstStyle/>
        <a:p>
          <a:endParaRPr lang="pt-BR"/>
        </a:p>
      </dgm:t>
    </dgm:pt>
    <dgm:pt modelId="{DF5838FD-917A-4D7A-80CE-3C1BBEA154C1}">
      <dgm:prSet phldrT="[Texto]" custT="1"/>
      <dgm:spPr/>
      <dgm:t>
        <a:bodyPr/>
        <a:lstStyle/>
        <a:p>
          <a:r>
            <a:rPr lang="pt-BR" sz="1400" dirty="0"/>
            <a:t>Compatível com os principais navegadores do mercado (Google Chrome, Firefox, Microsoft Edge).</a:t>
          </a:r>
        </a:p>
      </dgm:t>
    </dgm:pt>
    <dgm:pt modelId="{8E0D4C7E-8469-4EE1-97FF-370B1F70E361}" type="parTrans" cxnId="{9871103B-C72F-47B0-9192-FCCF39DBAB2A}">
      <dgm:prSet/>
      <dgm:spPr/>
      <dgm:t>
        <a:bodyPr/>
        <a:lstStyle/>
        <a:p>
          <a:endParaRPr lang="pt-BR"/>
        </a:p>
      </dgm:t>
    </dgm:pt>
    <dgm:pt modelId="{5E10476F-13E9-4B4D-B6C4-C42221017EA2}" type="sibTrans" cxnId="{9871103B-C72F-47B0-9192-FCCF39DBAB2A}">
      <dgm:prSet/>
      <dgm:spPr/>
      <dgm:t>
        <a:bodyPr/>
        <a:lstStyle/>
        <a:p>
          <a:endParaRPr lang="pt-BR"/>
        </a:p>
      </dgm:t>
    </dgm:pt>
    <dgm:pt modelId="{3205FB92-3650-40CF-9009-AAA72685F4F8}">
      <dgm:prSet phldrT="[Texto]" custT="1"/>
      <dgm:spPr/>
      <dgm:t>
        <a:bodyPr/>
        <a:lstStyle/>
        <a:p>
          <a:r>
            <a:rPr lang="pt-BR" sz="4700" dirty="0"/>
            <a:t>PRIORIDADE MÉDIA</a:t>
          </a:r>
        </a:p>
      </dgm:t>
    </dgm:pt>
    <dgm:pt modelId="{5F1ED312-829D-4C5E-BBAC-D368252E19A1}" type="parTrans" cxnId="{18C020FC-BAA1-4B02-8A2D-B6E0F34E716E}">
      <dgm:prSet/>
      <dgm:spPr/>
      <dgm:t>
        <a:bodyPr/>
        <a:lstStyle/>
        <a:p>
          <a:endParaRPr lang="pt-BR"/>
        </a:p>
      </dgm:t>
    </dgm:pt>
    <dgm:pt modelId="{43C2C450-5812-44C8-84B6-24B9337C3573}" type="sibTrans" cxnId="{18C020FC-BAA1-4B02-8A2D-B6E0F34E716E}">
      <dgm:prSet/>
      <dgm:spPr/>
      <dgm:t>
        <a:bodyPr/>
        <a:lstStyle/>
        <a:p>
          <a:endParaRPr lang="pt-BR"/>
        </a:p>
      </dgm:t>
    </dgm:pt>
    <dgm:pt modelId="{74E22EBC-4084-4ED4-A8D6-77EB376FDA9A}">
      <dgm:prSet phldrT="[Texto]" custT="1"/>
      <dgm:spPr/>
      <dgm:t>
        <a:bodyPr/>
        <a:lstStyle/>
        <a:p>
          <a:r>
            <a:rPr lang="pt-BR" sz="1400" dirty="0"/>
            <a:t>O arquivo HTML deve apresentar a </a:t>
          </a:r>
          <a:r>
            <a:rPr lang="pt-BR" sz="1400" dirty="0" err="1"/>
            <a:t>tag</a:t>
          </a:r>
          <a:r>
            <a:rPr lang="pt-BR" sz="1400" dirty="0"/>
            <a:t> &lt;</a:t>
          </a:r>
          <a:r>
            <a:rPr lang="pt-BR" sz="1400" dirty="0" err="1"/>
            <a:t>img</a:t>
          </a:r>
          <a:r>
            <a:rPr lang="pt-BR" sz="1400" dirty="0"/>
            <a:t> </a:t>
          </a:r>
          <a:r>
            <a:rPr lang="pt-BR" sz="1400" dirty="0" err="1"/>
            <a:t>alt</a:t>
          </a:r>
          <a:r>
            <a:rPr lang="pt-BR" sz="1400" dirty="0"/>
            <a:t>&gt;, que mostra a descrição da imagem;</a:t>
          </a:r>
        </a:p>
      </dgm:t>
    </dgm:pt>
    <dgm:pt modelId="{9360E7FE-6CE1-44EB-9149-068AA36719B3}" type="parTrans" cxnId="{B072FCA9-5395-453A-8E57-C1EA4FD6613F}">
      <dgm:prSet/>
      <dgm:spPr/>
      <dgm:t>
        <a:bodyPr/>
        <a:lstStyle/>
        <a:p>
          <a:endParaRPr lang="pt-BR"/>
        </a:p>
      </dgm:t>
    </dgm:pt>
    <dgm:pt modelId="{E0A1666F-0AFC-4665-9D9B-67BDBCE0B3D3}" type="sibTrans" cxnId="{B072FCA9-5395-453A-8E57-C1EA4FD6613F}">
      <dgm:prSet/>
      <dgm:spPr/>
      <dgm:t>
        <a:bodyPr/>
        <a:lstStyle/>
        <a:p>
          <a:endParaRPr lang="pt-BR"/>
        </a:p>
      </dgm:t>
    </dgm:pt>
    <dgm:pt modelId="{B1643436-0E29-4DCD-B47E-F2163B5D1522}">
      <dgm:prSet phldrT="[Texto]" custT="1"/>
      <dgm:spPr/>
      <dgm:t>
        <a:bodyPr/>
        <a:lstStyle/>
        <a:p>
          <a:r>
            <a:rPr lang="pt-BR" sz="1400" dirty="0"/>
            <a:t>Responsivo permitindo a visualização em um celular, desktop, tablet;</a:t>
          </a:r>
        </a:p>
      </dgm:t>
    </dgm:pt>
    <dgm:pt modelId="{80C80DFB-C02B-4A3B-BE06-BEA94C78FED3}" type="parTrans" cxnId="{5239FF13-2324-42CC-8538-D69AA5CCFE29}">
      <dgm:prSet/>
      <dgm:spPr/>
      <dgm:t>
        <a:bodyPr/>
        <a:lstStyle/>
        <a:p>
          <a:endParaRPr lang="pt-BR"/>
        </a:p>
      </dgm:t>
    </dgm:pt>
    <dgm:pt modelId="{D9208C4E-60A1-49DA-80D2-D12C1541110F}" type="sibTrans" cxnId="{5239FF13-2324-42CC-8538-D69AA5CCFE29}">
      <dgm:prSet/>
      <dgm:spPr/>
      <dgm:t>
        <a:bodyPr/>
        <a:lstStyle/>
        <a:p>
          <a:endParaRPr lang="pt-BR"/>
        </a:p>
      </dgm:t>
    </dgm:pt>
    <dgm:pt modelId="{4EB2BD08-6B9D-47B1-8F6A-008F5A5804A3}">
      <dgm:prSet phldrT="[Texto]" custT="1"/>
      <dgm:spPr/>
      <dgm:t>
        <a:bodyPr/>
        <a:lstStyle/>
        <a:p>
          <a:r>
            <a:rPr lang="pt-BR" sz="1400" dirty="0"/>
            <a:t>Arquivo de HTML com </a:t>
          </a:r>
          <a:r>
            <a:rPr lang="pt-BR" sz="1400" dirty="0" err="1"/>
            <a:t>tags</a:t>
          </a:r>
          <a:r>
            <a:rPr lang="pt-BR" sz="1400" dirty="0"/>
            <a:t> semânticas: &lt;</a:t>
          </a:r>
          <a:r>
            <a:rPr lang="pt-BR" sz="1400" dirty="0" err="1"/>
            <a:t>nav</a:t>
          </a:r>
          <a:r>
            <a:rPr lang="pt-BR" sz="1400" dirty="0"/>
            <a:t>&gt; /&lt;header&gt; /&lt;</a:t>
          </a:r>
          <a:r>
            <a:rPr lang="pt-BR" sz="1400" dirty="0" err="1"/>
            <a:t>section</a:t>
          </a:r>
          <a:r>
            <a:rPr lang="pt-BR" sz="1400" dirty="0"/>
            <a:t>&gt; /&lt;</a:t>
          </a:r>
          <a:r>
            <a:rPr lang="pt-BR" sz="1400" dirty="0" err="1"/>
            <a:t>main</a:t>
          </a:r>
          <a:r>
            <a:rPr lang="pt-BR" sz="1400" dirty="0"/>
            <a:t>&gt; /&lt;</a:t>
          </a:r>
          <a:r>
            <a:rPr lang="pt-BR" sz="1400" dirty="0" err="1"/>
            <a:t>section</a:t>
          </a:r>
          <a:r>
            <a:rPr lang="pt-BR" sz="1400" dirty="0"/>
            <a:t>&gt; ... Tornando o código mais claro para os leitores de tela localizarem um conteúdo;</a:t>
          </a:r>
        </a:p>
      </dgm:t>
    </dgm:pt>
    <dgm:pt modelId="{B45A23F6-C333-4DCC-AE61-ECFD226F9E0E}" type="parTrans" cxnId="{971F9CDA-3153-4E5D-A28B-F362320A02DC}">
      <dgm:prSet/>
      <dgm:spPr/>
      <dgm:t>
        <a:bodyPr/>
        <a:lstStyle/>
        <a:p>
          <a:endParaRPr lang="pt-BR"/>
        </a:p>
      </dgm:t>
    </dgm:pt>
    <dgm:pt modelId="{854A5551-47A8-4986-9B52-9E2F73965BAB}" type="sibTrans" cxnId="{971F9CDA-3153-4E5D-A28B-F362320A02DC}">
      <dgm:prSet/>
      <dgm:spPr/>
      <dgm:t>
        <a:bodyPr/>
        <a:lstStyle/>
        <a:p>
          <a:endParaRPr lang="pt-BR"/>
        </a:p>
      </dgm:t>
    </dgm:pt>
    <dgm:pt modelId="{C7DBF994-482D-42E6-95A8-14D83535FB32}">
      <dgm:prSet phldrT="[Texto]" custT="1"/>
      <dgm:spPr/>
      <dgm:t>
        <a:bodyPr/>
        <a:lstStyle/>
        <a:p>
          <a:r>
            <a:rPr lang="pt-BR" sz="1400" dirty="0"/>
            <a:t>O desenvolvimento deve ser em HTML, CSS, Javascript, podendo utilizar frameworks.</a:t>
          </a:r>
        </a:p>
      </dgm:t>
    </dgm:pt>
    <dgm:pt modelId="{44BEF9DE-2680-413C-91E8-6449AD73E5DB}" type="parTrans" cxnId="{D0BE2B6E-1243-4DF1-B747-819967313528}">
      <dgm:prSet/>
      <dgm:spPr/>
      <dgm:t>
        <a:bodyPr/>
        <a:lstStyle/>
        <a:p>
          <a:endParaRPr lang="pt-BR"/>
        </a:p>
      </dgm:t>
    </dgm:pt>
    <dgm:pt modelId="{BC412D2F-10CF-4851-90F1-1FADE698F940}" type="sibTrans" cxnId="{D0BE2B6E-1243-4DF1-B747-819967313528}">
      <dgm:prSet/>
      <dgm:spPr/>
      <dgm:t>
        <a:bodyPr/>
        <a:lstStyle/>
        <a:p>
          <a:endParaRPr lang="pt-BR"/>
        </a:p>
      </dgm:t>
    </dgm:pt>
    <dgm:pt modelId="{D8C48336-CCDB-4D11-863E-240C26861BEF}">
      <dgm:prSet phldrT="[Texto]" custT="1"/>
      <dgm:spPr/>
      <dgm:t>
        <a:bodyPr/>
        <a:lstStyle/>
        <a:p>
          <a:r>
            <a:rPr lang="pt-BR" sz="1400" dirty="0"/>
            <a:t>Bom nível de contraste entre os elementos da tela;</a:t>
          </a:r>
        </a:p>
      </dgm:t>
    </dgm:pt>
    <dgm:pt modelId="{55AF437C-2D05-4AC1-B888-CC3F3D177DDC}" type="parTrans" cxnId="{B04F79FE-D3D0-4168-91E8-B6F55E6CF8B8}">
      <dgm:prSet/>
      <dgm:spPr/>
      <dgm:t>
        <a:bodyPr/>
        <a:lstStyle/>
        <a:p>
          <a:endParaRPr lang="pt-BR"/>
        </a:p>
      </dgm:t>
    </dgm:pt>
    <dgm:pt modelId="{3328AE02-DF39-4C4E-8688-4239AB677BA5}" type="sibTrans" cxnId="{B04F79FE-D3D0-4168-91E8-B6F55E6CF8B8}">
      <dgm:prSet/>
      <dgm:spPr/>
      <dgm:t>
        <a:bodyPr/>
        <a:lstStyle/>
        <a:p>
          <a:endParaRPr lang="pt-BR"/>
        </a:p>
      </dgm:t>
    </dgm:pt>
    <dgm:pt modelId="{9649C25D-A506-445E-A39D-DE1D8BE9C94C}" type="pres">
      <dgm:prSet presAssocID="{B5701C1D-1301-4122-8D1C-B5647D3F253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E8857F8-FFE2-4369-AE8A-EC25B7D42CC7}" type="pres">
      <dgm:prSet presAssocID="{0085ABB3-F37B-431B-B8BD-134674420802}" presName="circle1" presStyleLbl="node1" presStyleIdx="0" presStyleCnt="2"/>
      <dgm:spPr/>
    </dgm:pt>
    <dgm:pt modelId="{3603BF18-FE21-45B4-93EE-0225E6EECAEA}" type="pres">
      <dgm:prSet presAssocID="{0085ABB3-F37B-431B-B8BD-134674420802}" presName="space" presStyleCnt="0"/>
      <dgm:spPr/>
    </dgm:pt>
    <dgm:pt modelId="{8632985E-4758-4C80-857D-0646BEC6B2D2}" type="pres">
      <dgm:prSet presAssocID="{0085ABB3-F37B-431B-B8BD-134674420802}" presName="rect1" presStyleLbl="alignAcc1" presStyleIdx="0" presStyleCnt="2"/>
      <dgm:spPr/>
    </dgm:pt>
    <dgm:pt modelId="{2273E2E9-7B71-4618-A1B8-63A9CCFD8FF7}" type="pres">
      <dgm:prSet presAssocID="{3205FB92-3650-40CF-9009-AAA72685F4F8}" presName="vertSpace2" presStyleLbl="node1" presStyleIdx="0" presStyleCnt="2"/>
      <dgm:spPr/>
    </dgm:pt>
    <dgm:pt modelId="{E89DAF18-50B7-47F7-AA59-0D8F692A19AA}" type="pres">
      <dgm:prSet presAssocID="{3205FB92-3650-40CF-9009-AAA72685F4F8}" presName="circle2" presStyleLbl="node1" presStyleIdx="1" presStyleCnt="2"/>
      <dgm:spPr/>
    </dgm:pt>
    <dgm:pt modelId="{6A6665AD-C97B-46B8-8F48-73DCE368E8E7}" type="pres">
      <dgm:prSet presAssocID="{3205FB92-3650-40CF-9009-AAA72685F4F8}" presName="rect2" presStyleLbl="alignAcc1" presStyleIdx="1" presStyleCnt="2"/>
      <dgm:spPr/>
    </dgm:pt>
    <dgm:pt modelId="{78EBA565-8E9C-44B1-93B0-86BA8341637F}" type="pres">
      <dgm:prSet presAssocID="{0085ABB3-F37B-431B-B8BD-134674420802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91B88ED1-EA20-49D4-A5A2-6AD56D621C16}" type="pres">
      <dgm:prSet presAssocID="{0085ABB3-F37B-431B-B8BD-134674420802}" presName="rect1ChTx" presStyleLbl="alignAcc1" presStyleIdx="1" presStyleCnt="2">
        <dgm:presLayoutVars>
          <dgm:bulletEnabled val="1"/>
        </dgm:presLayoutVars>
      </dgm:prSet>
      <dgm:spPr/>
    </dgm:pt>
    <dgm:pt modelId="{D57647CF-A8FB-4560-8E8B-0116C700D099}" type="pres">
      <dgm:prSet presAssocID="{3205FB92-3650-40CF-9009-AAA72685F4F8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EB98269F-43CB-4282-9610-61382D4159C5}" type="pres">
      <dgm:prSet presAssocID="{3205FB92-3650-40CF-9009-AAA72685F4F8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4770B406-DA28-4511-895C-74CE6663E34A}" type="presOf" srcId="{4EB2BD08-6B9D-47B1-8F6A-008F5A5804A3}" destId="{EB98269F-43CB-4282-9610-61382D4159C5}" srcOrd="0" destOrd="1" presId="urn:microsoft.com/office/officeart/2005/8/layout/target3"/>
    <dgm:cxn modelId="{CBF8F511-964B-425C-A395-784755C3B1A2}" type="presOf" srcId="{3205FB92-3650-40CF-9009-AAA72685F4F8}" destId="{6A6665AD-C97B-46B8-8F48-73DCE368E8E7}" srcOrd="0" destOrd="0" presId="urn:microsoft.com/office/officeart/2005/8/layout/target3"/>
    <dgm:cxn modelId="{5239FF13-2324-42CC-8538-D69AA5CCFE29}" srcId="{0085ABB3-F37B-431B-B8BD-134674420802}" destId="{B1643436-0E29-4DCD-B47E-F2163B5D1522}" srcOrd="1" destOrd="0" parTransId="{80C80DFB-C02B-4A3B-BE06-BEA94C78FED3}" sibTransId="{D9208C4E-60A1-49DA-80D2-D12C1541110F}"/>
    <dgm:cxn modelId="{9871103B-C72F-47B0-9192-FCCF39DBAB2A}" srcId="{0085ABB3-F37B-431B-B8BD-134674420802}" destId="{DF5838FD-917A-4D7A-80CE-3C1BBEA154C1}" srcOrd="2" destOrd="0" parTransId="{8E0D4C7E-8469-4EE1-97FF-370B1F70E361}" sibTransId="{5E10476F-13E9-4B4D-B6C4-C42221017EA2}"/>
    <dgm:cxn modelId="{E37A8F44-9656-4585-BB3C-9191D6654E11}" type="presOf" srcId="{74E22EBC-4084-4ED4-A8D6-77EB376FDA9A}" destId="{EB98269F-43CB-4282-9610-61382D4159C5}" srcOrd="0" destOrd="0" presId="urn:microsoft.com/office/officeart/2005/8/layout/target3"/>
    <dgm:cxn modelId="{7153F06D-0E76-4E7E-BBB0-123CEE9FD2FD}" type="presOf" srcId="{D8C48336-CCDB-4D11-863E-240C26861BEF}" destId="{EB98269F-43CB-4282-9610-61382D4159C5}" srcOrd="0" destOrd="2" presId="urn:microsoft.com/office/officeart/2005/8/layout/target3"/>
    <dgm:cxn modelId="{D0BE2B6E-1243-4DF1-B747-819967313528}" srcId="{3205FB92-3650-40CF-9009-AAA72685F4F8}" destId="{C7DBF994-482D-42E6-95A8-14D83535FB32}" srcOrd="3" destOrd="0" parTransId="{44BEF9DE-2680-413C-91E8-6449AD73E5DB}" sibTransId="{BC412D2F-10CF-4851-90F1-1FADE698F940}"/>
    <dgm:cxn modelId="{CDC7F658-54C7-469D-A646-63EF3DA797A5}" type="presOf" srcId="{DF5838FD-917A-4D7A-80CE-3C1BBEA154C1}" destId="{91B88ED1-EA20-49D4-A5A2-6AD56D621C16}" srcOrd="0" destOrd="2" presId="urn:microsoft.com/office/officeart/2005/8/layout/target3"/>
    <dgm:cxn modelId="{98C70794-C8D9-4D43-9810-7914C0898DF6}" type="presOf" srcId="{C7DBF994-482D-42E6-95A8-14D83535FB32}" destId="{EB98269F-43CB-4282-9610-61382D4159C5}" srcOrd="0" destOrd="3" presId="urn:microsoft.com/office/officeart/2005/8/layout/target3"/>
    <dgm:cxn modelId="{BFBC7698-A652-4DAD-BE76-A5138909F4D5}" type="presOf" srcId="{3205FB92-3650-40CF-9009-AAA72685F4F8}" destId="{D57647CF-A8FB-4560-8E8B-0116C700D099}" srcOrd="1" destOrd="0" presId="urn:microsoft.com/office/officeart/2005/8/layout/target3"/>
    <dgm:cxn modelId="{B072FCA9-5395-453A-8E57-C1EA4FD6613F}" srcId="{3205FB92-3650-40CF-9009-AAA72685F4F8}" destId="{74E22EBC-4084-4ED4-A8D6-77EB376FDA9A}" srcOrd="0" destOrd="0" parTransId="{9360E7FE-6CE1-44EB-9149-068AA36719B3}" sibTransId="{E0A1666F-0AFC-4665-9D9B-67BDBCE0B3D3}"/>
    <dgm:cxn modelId="{02DC28AC-5324-4E6C-9F2B-69CFA9B0A032}" srcId="{B5701C1D-1301-4122-8D1C-B5647D3F2530}" destId="{0085ABB3-F37B-431B-B8BD-134674420802}" srcOrd="0" destOrd="0" parTransId="{4D0959B9-5D2C-4E84-82C9-7014DFC9437D}" sibTransId="{B0320F2D-AE22-4BD4-A606-7F0326E59FCD}"/>
    <dgm:cxn modelId="{7031C9B8-0B7C-426F-8289-C8F2F777DBF2}" type="presOf" srcId="{0085ABB3-F37B-431B-B8BD-134674420802}" destId="{78EBA565-8E9C-44B1-93B0-86BA8341637F}" srcOrd="1" destOrd="0" presId="urn:microsoft.com/office/officeart/2005/8/layout/target3"/>
    <dgm:cxn modelId="{0D4BEDD4-7918-4594-A052-427F9D35B651}" type="presOf" srcId="{B56E469C-5AA6-4E21-8307-36D96717FEEC}" destId="{91B88ED1-EA20-49D4-A5A2-6AD56D621C16}" srcOrd="0" destOrd="0" presId="urn:microsoft.com/office/officeart/2005/8/layout/target3"/>
    <dgm:cxn modelId="{971F9CDA-3153-4E5D-A28B-F362320A02DC}" srcId="{3205FB92-3650-40CF-9009-AAA72685F4F8}" destId="{4EB2BD08-6B9D-47B1-8F6A-008F5A5804A3}" srcOrd="1" destOrd="0" parTransId="{B45A23F6-C333-4DCC-AE61-ECFD226F9E0E}" sibTransId="{854A5551-47A8-4986-9B52-9E2F73965BAB}"/>
    <dgm:cxn modelId="{B87476E0-B5D2-45FE-87F6-93C28B04FADD}" type="presOf" srcId="{B5701C1D-1301-4122-8D1C-B5647D3F2530}" destId="{9649C25D-A506-445E-A39D-DE1D8BE9C94C}" srcOrd="0" destOrd="0" presId="urn:microsoft.com/office/officeart/2005/8/layout/target3"/>
    <dgm:cxn modelId="{C1EC65E2-6500-486F-A082-FF930FDF5DD4}" type="presOf" srcId="{0085ABB3-F37B-431B-B8BD-134674420802}" destId="{8632985E-4758-4C80-857D-0646BEC6B2D2}" srcOrd="0" destOrd="0" presId="urn:microsoft.com/office/officeart/2005/8/layout/target3"/>
    <dgm:cxn modelId="{A00746E8-382D-4667-932F-08D0C2D7A9E7}" type="presOf" srcId="{B1643436-0E29-4DCD-B47E-F2163B5D1522}" destId="{91B88ED1-EA20-49D4-A5A2-6AD56D621C16}" srcOrd="0" destOrd="1" presId="urn:microsoft.com/office/officeart/2005/8/layout/target3"/>
    <dgm:cxn modelId="{949C47F0-372B-48EC-B982-E50DB57E4073}" srcId="{0085ABB3-F37B-431B-B8BD-134674420802}" destId="{B56E469C-5AA6-4E21-8307-36D96717FEEC}" srcOrd="0" destOrd="0" parTransId="{D12A4CF7-3F57-4D37-AF1D-B5D14CB2EE8B}" sibTransId="{0B7D9A1C-ED15-49D1-9C39-B1C086013EB6}"/>
    <dgm:cxn modelId="{18C020FC-BAA1-4B02-8A2D-B6E0F34E716E}" srcId="{B5701C1D-1301-4122-8D1C-B5647D3F2530}" destId="{3205FB92-3650-40CF-9009-AAA72685F4F8}" srcOrd="1" destOrd="0" parTransId="{5F1ED312-829D-4C5E-BBAC-D368252E19A1}" sibTransId="{43C2C450-5812-44C8-84B6-24B9337C3573}"/>
    <dgm:cxn modelId="{B04F79FE-D3D0-4168-91E8-B6F55E6CF8B8}" srcId="{3205FB92-3650-40CF-9009-AAA72685F4F8}" destId="{D8C48336-CCDB-4D11-863E-240C26861BEF}" srcOrd="2" destOrd="0" parTransId="{55AF437C-2D05-4AC1-B888-CC3F3D177DDC}" sibTransId="{3328AE02-DF39-4C4E-8688-4239AB677BA5}"/>
    <dgm:cxn modelId="{A69B526F-42DD-4ED4-9789-04FE3422F1E8}" type="presParOf" srcId="{9649C25D-A506-445E-A39D-DE1D8BE9C94C}" destId="{8E8857F8-FFE2-4369-AE8A-EC25B7D42CC7}" srcOrd="0" destOrd="0" presId="urn:microsoft.com/office/officeart/2005/8/layout/target3"/>
    <dgm:cxn modelId="{25797899-6AD9-453C-9D03-E17F46B10361}" type="presParOf" srcId="{9649C25D-A506-445E-A39D-DE1D8BE9C94C}" destId="{3603BF18-FE21-45B4-93EE-0225E6EECAEA}" srcOrd="1" destOrd="0" presId="urn:microsoft.com/office/officeart/2005/8/layout/target3"/>
    <dgm:cxn modelId="{54B27190-1F10-4268-87ED-0503B2E16BE6}" type="presParOf" srcId="{9649C25D-A506-445E-A39D-DE1D8BE9C94C}" destId="{8632985E-4758-4C80-857D-0646BEC6B2D2}" srcOrd="2" destOrd="0" presId="urn:microsoft.com/office/officeart/2005/8/layout/target3"/>
    <dgm:cxn modelId="{F394F0A2-87ED-46D4-937B-8EEF878EFC96}" type="presParOf" srcId="{9649C25D-A506-445E-A39D-DE1D8BE9C94C}" destId="{2273E2E9-7B71-4618-A1B8-63A9CCFD8FF7}" srcOrd="3" destOrd="0" presId="urn:microsoft.com/office/officeart/2005/8/layout/target3"/>
    <dgm:cxn modelId="{E0569C5A-2DE9-43E4-903A-39B4730D0EC3}" type="presParOf" srcId="{9649C25D-A506-445E-A39D-DE1D8BE9C94C}" destId="{E89DAF18-50B7-47F7-AA59-0D8F692A19AA}" srcOrd="4" destOrd="0" presId="urn:microsoft.com/office/officeart/2005/8/layout/target3"/>
    <dgm:cxn modelId="{FEBB5D4B-2F90-40D9-BFEA-6B2F206C8398}" type="presParOf" srcId="{9649C25D-A506-445E-A39D-DE1D8BE9C94C}" destId="{6A6665AD-C97B-46B8-8F48-73DCE368E8E7}" srcOrd="5" destOrd="0" presId="urn:microsoft.com/office/officeart/2005/8/layout/target3"/>
    <dgm:cxn modelId="{03A12EBC-AA17-4AB0-8AA0-6AEC2189F3E8}" type="presParOf" srcId="{9649C25D-A506-445E-A39D-DE1D8BE9C94C}" destId="{78EBA565-8E9C-44B1-93B0-86BA8341637F}" srcOrd="6" destOrd="0" presId="urn:microsoft.com/office/officeart/2005/8/layout/target3"/>
    <dgm:cxn modelId="{AE31BBD7-4A46-47FC-A951-4DDC36470A41}" type="presParOf" srcId="{9649C25D-A506-445E-A39D-DE1D8BE9C94C}" destId="{91B88ED1-EA20-49D4-A5A2-6AD56D621C16}" srcOrd="7" destOrd="0" presId="urn:microsoft.com/office/officeart/2005/8/layout/target3"/>
    <dgm:cxn modelId="{694916C6-9E4F-4FB3-BE3B-6EFFDBC17D8F}" type="presParOf" srcId="{9649C25D-A506-445E-A39D-DE1D8BE9C94C}" destId="{D57647CF-A8FB-4560-8E8B-0116C700D099}" srcOrd="8" destOrd="0" presId="urn:microsoft.com/office/officeart/2005/8/layout/target3"/>
    <dgm:cxn modelId="{F7E6E94B-5ECB-4265-A841-7BF8FE50BDC3}" type="presParOf" srcId="{9649C25D-A506-445E-A39D-DE1D8BE9C94C}" destId="{EB98269F-43CB-4282-9610-61382D4159C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0" y="0"/>
          <a:ext cx="4964705" cy="49647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482352" y="0"/>
          <a:ext cx="7863741" cy="4964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ALTA</a:t>
          </a:r>
        </a:p>
      </dsp:txBody>
      <dsp:txXfrm>
        <a:off x="2482352" y="0"/>
        <a:ext cx="3931870" cy="1489414"/>
      </dsp:txXfrm>
    </dsp:sp>
    <dsp:sp modelId="{6B881F82-28C9-4700-9E37-AB3E1BC52F45}">
      <dsp:nvSpPr>
        <dsp:cNvPr id="0" name=""/>
        <dsp:cNvSpPr/>
      </dsp:nvSpPr>
      <dsp:spPr>
        <a:xfrm>
          <a:off x="868824" y="1489414"/>
          <a:ext cx="3227055" cy="322705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ED1A8-EA9C-4864-B970-930016FE5CB8}">
      <dsp:nvSpPr>
        <dsp:cNvPr id="0" name=""/>
        <dsp:cNvSpPr/>
      </dsp:nvSpPr>
      <dsp:spPr>
        <a:xfrm>
          <a:off x="2482352" y="1489414"/>
          <a:ext cx="7863741" cy="3227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MÉDIA</a:t>
          </a:r>
        </a:p>
      </dsp:txBody>
      <dsp:txXfrm>
        <a:off x="2482352" y="1489414"/>
        <a:ext cx="3931870" cy="1489409"/>
      </dsp:txXfrm>
    </dsp:sp>
    <dsp:sp modelId="{5FF1F9C4-C675-4A2F-9A2E-DDA993A9B2DD}">
      <dsp:nvSpPr>
        <dsp:cNvPr id="0" name=""/>
        <dsp:cNvSpPr/>
      </dsp:nvSpPr>
      <dsp:spPr>
        <a:xfrm>
          <a:off x="1737647" y="2978824"/>
          <a:ext cx="1489410" cy="148941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8E58-6E1D-40EB-9659-DB4332B2B96A}">
      <dsp:nvSpPr>
        <dsp:cNvPr id="0" name=""/>
        <dsp:cNvSpPr/>
      </dsp:nvSpPr>
      <dsp:spPr>
        <a:xfrm>
          <a:off x="2482352" y="2978824"/>
          <a:ext cx="7863741" cy="1489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PRIORIDADE BAIXA</a:t>
          </a:r>
        </a:p>
      </dsp:txBody>
      <dsp:txXfrm>
        <a:off x="2482352" y="2978824"/>
        <a:ext cx="3931870" cy="1489410"/>
      </dsp:txXfrm>
    </dsp:sp>
    <dsp:sp modelId="{91B88ED1-EA20-49D4-A5A2-6AD56D621C16}">
      <dsp:nvSpPr>
        <dsp:cNvPr id="0" name=""/>
        <dsp:cNvSpPr/>
      </dsp:nvSpPr>
      <dsp:spPr>
        <a:xfrm>
          <a:off x="6414223" y="0"/>
          <a:ext cx="3931870" cy="148941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Cabeçalho “Quem nós somos”;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Cadastro de médicos e atualização do mesmo;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Opção “esqueci minha senha”;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Filtros para pesquisa dos médicos;</a:t>
          </a:r>
        </a:p>
      </dsp:txBody>
      <dsp:txXfrm>
        <a:off x="6414223" y="0"/>
        <a:ext cx="3931870" cy="1489414"/>
      </dsp:txXfrm>
    </dsp:sp>
    <dsp:sp modelId="{C1B8F731-5156-4F2A-B69C-5759B19812FE}">
      <dsp:nvSpPr>
        <dsp:cNvPr id="0" name=""/>
        <dsp:cNvSpPr/>
      </dsp:nvSpPr>
      <dsp:spPr>
        <a:xfrm>
          <a:off x="6414223" y="1489414"/>
          <a:ext cx="3931870" cy="148940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Imagens que auxiliem o entendimento de conteúdo;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Aba com contatos do site, envio de mensagens e mapa com o endereço da empresa;</a:t>
          </a:r>
        </a:p>
      </dsp:txBody>
      <dsp:txXfrm>
        <a:off x="6414223" y="1489414"/>
        <a:ext cx="3931870" cy="1489409"/>
      </dsp:txXfrm>
    </dsp:sp>
    <dsp:sp modelId="{F768D1DC-FDF3-4551-BD56-560B3CCCA430}">
      <dsp:nvSpPr>
        <dsp:cNvPr id="0" name=""/>
        <dsp:cNvSpPr/>
      </dsp:nvSpPr>
      <dsp:spPr>
        <a:xfrm>
          <a:off x="6414223" y="2978824"/>
          <a:ext cx="3931870" cy="148941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Informações de contato dos criadores e proprietários do site.</a:t>
          </a:r>
        </a:p>
      </dsp:txBody>
      <dsp:txXfrm>
        <a:off x="6414223" y="2978824"/>
        <a:ext cx="3931870" cy="1489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857F8-FFE2-4369-AE8A-EC25B7D42CC7}">
      <dsp:nvSpPr>
        <dsp:cNvPr id="0" name=""/>
        <dsp:cNvSpPr/>
      </dsp:nvSpPr>
      <dsp:spPr>
        <a:xfrm>
          <a:off x="0" y="0"/>
          <a:ext cx="4964705" cy="49647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2985E-4758-4C80-857D-0646BEC6B2D2}">
      <dsp:nvSpPr>
        <dsp:cNvPr id="0" name=""/>
        <dsp:cNvSpPr/>
      </dsp:nvSpPr>
      <dsp:spPr>
        <a:xfrm>
          <a:off x="2482352" y="0"/>
          <a:ext cx="8313943" cy="49647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PRIORIDADE ALTA</a:t>
          </a:r>
        </a:p>
      </dsp:txBody>
      <dsp:txXfrm>
        <a:off x="2482352" y="0"/>
        <a:ext cx="4156971" cy="2358234"/>
      </dsp:txXfrm>
    </dsp:sp>
    <dsp:sp modelId="{E89DAF18-50B7-47F7-AA59-0D8F692A19AA}">
      <dsp:nvSpPr>
        <dsp:cNvPr id="0" name=""/>
        <dsp:cNvSpPr/>
      </dsp:nvSpPr>
      <dsp:spPr>
        <a:xfrm>
          <a:off x="1303235" y="2358234"/>
          <a:ext cx="2358234" cy="23582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665AD-C97B-46B8-8F48-73DCE368E8E7}">
      <dsp:nvSpPr>
        <dsp:cNvPr id="0" name=""/>
        <dsp:cNvSpPr/>
      </dsp:nvSpPr>
      <dsp:spPr>
        <a:xfrm>
          <a:off x="2482352" y="2358234"/>
          <a:ext cx="8313943" cy="23582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PRIORIDADE MÉDIA</a:t>
          </a:r>
        </a:p>
      </dsp:txBody>
      <dsp:txXfrm>
        <a:off x="2482352" y="2358234"/>
        <a:ext cx="4156971" cy="2358234"/>
      </dsp:txXfrm>
    </dsp:sp>
    <dsp:sp modelId="{91B88ED1-EA20-49D4-A5A2-6AD56D621C16}">
      <dsp:nvSpPr>
        <dsp:cNvPr id="0" name=""/>
        <dsp:cNvSpPr/>
      </dsp:nvSpPr>
      <dsp:spPr>
        <a:xfrm>
          <a:off x="6639324" y="0"/>
          <a:ext cx="4156971" cy="235823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Publicado em um ambiente acessível na Internet (GitHub </a:t>
          </a:r>
          <a:r>
            <a:rPr lang="pt-BR" sz="1400" kern="1200" dirty="0" err="1"/>
            <a:t>Pages</a:t>
          </a:r>
          <a:r>
            <a:rPr lang="pt-BR" sz="1400" kern="1200" dirty="0"/>
            <a:t>);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Responsivo permitindo a visualização em um celular, desktop, tablet;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Compatível com os principais navegadores do mercado (Google Chrome, Firefox, Microsoft Edge).</a:t>
          </a:r>
        </a:p>
      </dsp:txBody>
      <dsp:txXfrm>
        <a:off x="6639324" y="0"/>
        <a:ext cx="4156971" cy="2358234"/>
      </dsp:txXfrm>
    </dsp:sp>
    <dsp:sp modelId="{EB98269F-43CB-4282-9610-61382D4159C5}">
      <dsp:nvSpPr>
        <dsp:cNvPr id="0" name=""/>
        <dsp:cNvSpPr/>
      </dsp:nvSpPr>
      <dsp:spPr>
        <a:xfrm>
          <a:off x="6639324" y="2358234"/>
          <a:ext cx="4156971" cy="235823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arquivo HTML deve apresentar a </a:t>
          </a:r>
          <a:r>
            <a:rPr lang="pt-BR" sz="1400" kern="1200" dirty="0" err="1"/>
            <a:t>tag</a:t>
          </a:r>
          <a:r>
            <a:rPr lang="pt-BR" sz="1400" kern="1200" dirty="0"/>
            <a:t> &lt;</a:t>
          </a:r>
          <a:r>
            <a:rPr lang="pt-BR" sz="1400" kern="1200" dirty="0" err="1"/>
            <a:t>img</a:t>
          </a:r>
          <a:r>
            <a:rPr lang="pt-BR" sz="1400" kern="1200" dirty="0"/>
            <a:t> </a:t>
          </a:r>
          <a:r>
            <a:rPr lang="pt-BR" sz="1400" kern="1200" dirty="0" err="1"/>
            <a:t>alt</a:t>
          </a:r>
          <a:r>
            <a:rPr lang="pt-BR" sz="1400" kern="1200" dirty="0"/>
            <a:t>&gt;, que mostra a descrição da imagem;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Arquivo de HTML com </a:t>
          </a:r>
          <a:r>
            <a:rPr lang="pt-BR" sz="1400" kern="1200" dirty="0" err="1"/>
            <a:t>tags</a:t>
          </a:r>
          <a:r>
            <a:rPr lang="pt-BR" sz="1400" kern="1200" dirty="0"/>
            <a:t> semânticas: &lt;</a:t>
          </a:r>
          <a:r>
            <a:rPr lang="pt-BR" sz="1400" kern="1200" dirty="0" err="1"/>
            <a:t>nav</a:t>
          </a:r>
          <a:r>
            <a:rPr lang="pt-BR" sz="1400" kern="1200" dirty="0"/>
            <a:t>&gt; /&lt;header&gt; /&lt;</a:t>
          </a:r>
          <a:r>
            <a:rPr lang="pt-BR" sz="1400" kern="1200" dirty="0" err="1"/>
            <a:t>section</a:t>
          </a:r>
          <a:r>
            <a:rPr lang="pt-BR" sz="1400" kern="1200" dirty="0"/>
            <a:t>&gt; /&lt;</a:t>
          </a:r>
          <a:r>
            <a:rPr lang="pt-BR" sz="1400" kern="1200" dirty="0" err="1"/>
            <a:t>main</a:t>
          </a:r>
          <a:r>
            <a:rPr lang="pt-BR" sz="1400" kern="1200" dirty="0"/>
            <a:t>&gt; /&lt;</a:t>
          </a:r>
          <a:r>
            <a:rPr lang="pt-BR" sz="1400" kern="1200" dirty="0" err="1"/>
            <a:t>section</a:t>
          </a:r>
          <a:r>
            <a:rPr lang="pt-BR" sz="1400" kern="1200" dirty="0"/>
            <a:t>&gt; ... Tornando o código mais claro para os leitores de tela localizarem um conteúdo;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Bom nível de contraste entre os elementos da tela;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400" kern="1200" dirty="0"/>
            <a:t>O desenvolvimento deve ser em HTML, CSS, Javascript, podendo utilizar frameworks.</a:t>
          </a:r>
        </a:p>
      </dsp:txBody>
      <dsp:txXfrm>
        <a:off x="6639324" y="2358234"/>
        <a:ext cx="4156971" cy="2358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9FD1EE-9FA7-46A4-8B41-FFF4C94E3348}" type="datetime1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762803-C07A-499E-9504-8ED8734DAF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AAD39-35E8-4975-9AB9-9FED9BC00346}" type="datetime1">
              <a:rPr lang="pt-BR" smtClean="0"/>
              <a:pPr/>
              <a:t>26/06/2022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B3F336-7DD2-47CF-A0F3-D1163B2A9C1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CB3F336-7DD2-47CF-A0F3-D1163B2A9C1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8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73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90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7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29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2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77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122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70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5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6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350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4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19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21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9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53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CB3F336-7DD2-47CF-A0F3-D1163B2A9C1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rtlCol="0"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pPr rtl="0"/>
            <a:r>
              <a:rPr lang="pt-BR" noProof="0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Data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20" name="Espaço Reservado para Rodapé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21" name="Espaço Reservado para o Número do Slide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6463" y="2752724"/>
            <a:ext cx="5007022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3" name="Espaço Reservado para Conteúdo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785497" y="2747768"/>
            <a:ext cx="4500041" cy="3292475"/>
          </a:xfrm>
        </p:spPr>
        <p:txBody>
          <a:bodyPr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1" name="Espaço Reservado para Imagem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Imagem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Imagem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Espaço Reservado para Imagem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Imagem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2" name="Espaço Reservado para Imagem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5" name="Espaço Reservado para Imagem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 rtlCol="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Imagem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rtlCol="0" anchor="ctr"/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6411" y="941112"/>
            <a:ext cx="6074545" cy="63919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o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 rtlCol="0"/>
          <a:lstStyle>
            <a:lvl1pPr algn="ctr">
              <a:defRPr sz="5000" spc="100" baseline="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03/8/20XX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BF860B6F-2FE3-4DE6-9496-980E987E746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03/8/20XX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pPr rtl="0"/>
            <a:fld id="{BF860B6F-2FE3-4DE6-9496-980E987E7466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mpliada de duas pessoas de mãos dada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725" y="466725"/>
            <a:ext cx="11258550" cy="5924550"/>
          </a:xfrm>
        </p:spPr>
      </p:pic>
      <p:sp>
        <p:nvSpPr>
          <p:cNvPr id="20" name="Título 19">
            <a:extLst>
              <a:ext uri="{FF2B5EF4-FFF2-40B4-BE49-F238E27FC236}">
                <a16:creationId xmlns:a16="http://schemas.microsoft.com/office/drawing/2014/main" id="{49020275-58F0-4491-8E8A-0A2AD5ED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940" y="5265964"/>
            <a:ext cx="4270248" cy="863971"/>
          </a:xfrm>
        </p:spPr>
        <p:txBody>
          <a:bodyPr rtlCol="0">
            <a:noAutofit/>
          </a:bodyPr>
          <a:lstStyle/>
          <a:p>
            <a:pPr rtl="0"/>
            <a:r>
              <a:rPr lang="pt-BR" sz="4000" dirty="0"/>
              <a:t>MyDoctor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40643" y="6016979"/>
            <a:ext cx="4390438" cy="694476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/>
              <a:t>Projeto: Desenvolvimento de Aplicação Web Front-</a:t>
            </a:r>
            <a:r>
              <a:rPr lang="pt-BR" sz="1800" dirty="0" err="1"/>
              <a:t>End</a:t>
            </a:r>
            <a:r>
              <a:rPr lang="pt-BR" sz="1800" dirty="0"/>
              <a:t>​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24E66A-1176-4D16-AE60-A7C72C84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458" y="5080900"/>
            <a:ext cx="1453519" cy="12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CONTATO – FALE CONOSCO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D459A7-4F0E-6FD5-09B7-F0C86D9A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82" y="1565696"/>
            <a:ext cx="7065706" cy="35405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7CA2D4-EFFC-D30B-D842-EBB84F0BB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288" y="1539377"/>
            <a:ext cx="5106528" cy="37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CONTATO – FALE CONOSCO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F5CEC3-3A5F-B976-ED62-7585EF7CB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1691839"/>
            <a:ext cx="5159187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SEJA UM MÉDICO PARCEIRO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389137-8897-44F8-9815-CC608254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7584"/>
            <a:ext cx="12192000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6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LOG 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9AB95D-BC77-BB8B-3E0C-4C0AE6B36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565696"/>
            <a:ext cx="12192000" cy="537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ESQUECI MINHA SENHA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863EFC-C3AE-C420-B98A-B906D1BD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3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PROCURE SEU MÉDICO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056ECD-7546-E1AA-7964-6EB03F004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29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8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PROCURE SEU MÉDICO - FILTRO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16</a:t>
            </a:fld>
            <a:endParaRPr lang="pt-BR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176B7D4-E039-A2B5-6B5C-AA9F48550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256156"/>
              </p:ext>
            </p:extLst>
          </p:nvPr>
        </p:nvGraphicFramePr>
        <p:xfrm>
          <a:off x="0" y="1565697"/>
          <a:ext cx="12269755" cy="5308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12283560" imgH="6614280" progId="Paint.Picture">
                  <p:embed/>
                </p:oleObj>
              </mc:Choice>
              <mc:Fallback>
                <p:oleObj name="Imagem de Bitmap" r:id="rId4" imgW="12283560" imgH="6614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565697"/>
                        <a:ext cx="12269755" cy="5308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7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DFA678B9-627C-49D9-B624-2E3548C96F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8457" y="1436914"/>
            <a:ext cx="5691673" cy="302311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BR" b="1" dirty="0"/>
              <a:t>Destaques: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Engajamento e trabalho em equipe;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Criatividade na resolução de problemas;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Impactos sociais da solução.</a:t>
            </a:r>
          </a:p>
          <a:p>
            <a:pPr rtl="0"/>
            <a:endParaRPr lang="pt-BR" dirty="0"/>
          </a:p>
          <a:p>
            <a:pPr rtl="0"/>
            <a:r>
              <a:rPr lang="pt-BR" b="1" dirty="0"/>
              <a:t>Desafios: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Programar para os iniciantes na programação;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Colocar em prática o que foi idealizado no projeto;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Dominar as tecnologias e ferramentas utilizadas ao longo do projeto;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Aprender a trabalhar com metodologias de desenvolvimento de software. 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273321-CCC9-4D70-837F-ED5C0E7B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17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97319A-49F7-45C2-8F1E-B3345A03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pic>
        <p:nvPicPr>
          <p:cNvPr id="9" name="Espaço Reservado para Imagem 8" descr="Colegas se agrupando">
            <a:extLst>
              <a:ext uri="{FF2B5EF4-FFF2-40B4-BE49-F238E27FC236}">
                <a16:creationId xmlns:a16="http://schemas.microsoft.com/office/drawing/2014/main" id="{C62C2C63-52E0-D477-BA5D-7270068A4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7422" b="17422"/>
          <a:stretch/>
        </p:blipFill>
        <p:spPr>
          <a:xfrm>
            <a:off x="0" y="1057275"/>
            <a:ext cx="12191999" cy="5295900"/>
          </a:xfrm>
        </p:spPr>
      </p:pic>
      <p:sp>
        <p:nvSpPr>
          <p:cNvPr id="15" name="Título 30">
            <a:extLst>
              <a:ext uri="{FF2B5EF4-FFF2-40B4-BE49-F238E27FC236}">
                <a16:creationId xmlns:a16="http://schemas.microsoft.com/office/drawing/2014/main" id="{247715D3-4855-53BD-69CA-3B0DD87A5CF9}"/>
              </a:ext>
            </a:extLst>
          </p:cNvPr>
          <p:cNvSpPr txBox="1">
            <a:spLocks/>
          </p:cNvSpPr>
          <p:nvPr/>
        </p:nvSpPr>
        <p:spPr>
          <a:xfrm>
            <a:off x="3408162" y="668998"/>
            <a:ext cx="5783657" cy="665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200" baseline="0">
                <a:ln w="19050">
                  <a:solidFill>
                    <a:schemeClr val="accent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PONTOS FORTES E DESAFIOS</a:t>
            </a:r>
          </a:p>
        </p:txBody>
      </p:sp>
    </p:spTree>
    <p:extLst>
      <p:ext uri="{BB962C8B-B14F-4D97-AF65-F5344CB8AC3E}">
        <p14:creationId xmlns:p14="http://schemas.microsoft.com/office/powerpoint/2010/main" val="88405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18</a:t>
            </a:fld>
            <a:endParaRPr lang="pt-BR"/>
          </a:p>
        </p:txBody>
      </p:sp>
      <p:pic>
        <p:nvPicPr>
          <p:cNvPr id="10" name="Espaço Reservado para Imagem 7" descr="Imagem ampliada de uma pipeta deixando cair uma gota de líquido em uma placa de Petri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09750" y="466725"/>
            <a:ext cx="7834312" cy="5924550"/>
          </a:xfrm>
        </p:spPr>
      </p:pic>
      <p:sp>
        <p:nvSpPr>
          <p:cNvPr id="160" name="Espaço Reservado para Texto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97787" y="2579350"/>
            <a:ext cx="2743200" cy="1423068"/>
          </a:xfrm>
        </p:spPr>
        <p:txBody>
          <a:bodyPr rtlCol="0"/>
          <a:lstStyle/>
          <a:p>
            <a:pPr rtl="0"/>
            <a:r>
              <a:rPr lang="pt-BR" sz="2000" dirty="0"/>
              <a:t>"A tecnologia move o mundo." - Steve Jobs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53720" y="3009387"/>
            <a:ext cx="5187536" cy="562995"/>
          </a:xfrm>
        </p:spPr>
        <p:txBody>
          <a:bodyPr rtlCol="0"/>
          <a:lstStyle/>
          <a:p>
            <a:pPr rtl="0"/>
            <a:r>
              <a:rPr lang="pt-BR" dirty="0"/>
              <a:t>Agradecemos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B14DEB-7588-4159-96FA-D914FE14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ítulo 68">
            <a:extLst>
              <a:ext uri="{FF2B5EF4-FFF2-40B4-BE49-F238E27FC236}">
                <a16:creationId xmlns:a16="http://schemas.microsoft.com/office/drawing/2014/main" id="{A74CEF14-9F3D-49A7-B904-B4E3A711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272" y="466726"/>
            <a:ext cx="4162271" cy="1100548"/>
          </a:xfrm>
        </p:spPr>
        <p:txBody>
          <a:bodyPr rtlCol="0"/>
          <a:lstStyle/>
          <a:p>
            <a:pPr rtl="0"/>
            <a:r>
              <a:rPr lang="pt-BR" sz="3200" dirty="0"/>
              <a:t>Sobre nossa equipe</a:t>
            </a:r>
          </a:p>
        </p:txBody>
      </p:sp>
      <p:pic>
        <p:nvPicPr>
          <p:cNvPr id="15" name="Espaço Reservado para Imagem 14" descr="Imagem ampliada de uma enfermeira">
            <a:extLst>
              <a:ext uri="{FF2B5EF4-FFF2-40B4-BE49-F238E27FC236}">
                <a16:creationId xmlns:a16="http://schemas.microsoft.com/office/drawing/2014/main" id="{D67D6F18-268F-4677-BF55-4B1B9EE4BF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6726"/>
            <a:ext cx="6848474" cy="6391274"/>
          </a:xfrm>
        </p:spPr>
      </p:pic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78FE74D7-D9BF-46B2-AB6D-79E819EB9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4625" y="2477180"/>
            <a:ext cx="5329918" cy="2033588"/>
          </a:xfrm>
        </p:spPr>
        <p:txBody>
          <a:bodyPr rtlCol="0"/>
          <a:lstStyle/>
          <a:p>
            <a:pPr rtl="0"/>
            <a:r>
              <a:rPr lang="pt-BR" dirty="0"/>
              <a:t>Bruno Victor de Oliveira Flavio</a:t>
            </a:r>
          </a:p>
          <a:p>
            <a:pPr rtl="0"/>
            <a:r>
              <a:rPr lang="pt-BR" dirty="0"/>
              <a:t>Debora Cristina Pereira Gonçalves</a:t>
            </a:r>
          </a:p>
          <a:p>
            <a:pPr rtl="0"/>
            <a:r>
              <a:rPr lang="pt-BR" dirty="0"/>
              <a:t>Franciele </a:t>
            </a:r>
            <a:r>
              <a:rPr lang="pt-BR" dirty="0" err="1"/>
              <a:t>Balverde</a:t>
            </a:r>
            <a:r>
              <a:rPr lang="pt-BR" dirty="0"/>
              <a:t> de Souza </a:t>
            </a:r>
          </a:p>
          <a:p>
            <a:pPr rtl="0"/>
            <a:r>
              <a:rPr lang="pt-BR" dirty="0"/>
              <a:t>Gabriela Barbosa Caetano Abran</a:t>
            </a:r>
          </a:p>
          <a:p>
            <a:pPr rtl="0"/>
            <a:r>
              <a:rPr lang="pt-BR" dirty="0"/>
              <a:t>João Paulo Faria do Nascimento</a:t>
            </a:r>
          </a:p>
          <a:p>
            <a:pPr rtl="0"/>
            <a:r>
              <a:rPr lang="pt-BR" dirty="0" err="1"/>
              <a:t>Nayla</a:t>
            </a:r>
            <a:r>
              <a:rPr lang="pt-BR" dirty="0"/>
              <a:t> </a:t>
            </a:r>
            <a:r>
              <a:rPr lang="pt-BR" dirty="0" err="1"/>
              <a:t>Nicolli</a:t>
            </a:r>
            <a:r>
              <a:rPr lang="pt-BR" dirty="0"/>
              <a:t> Ferreira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31B5EF5-D35E-4241-92D4-3A816497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ED297B-AB86-4BF2-9503-D94047737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224" y="5157177"/>
            <a:ext cx="1453519" cy="12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ítulo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4" y="658420"/>
            <a:ext cx="6408851" cy="665965"/>
          </a:xfrm>
        </p:spPr>
        <p:txBody>
          <a:bodyPr rtlCol="0"/>
          <a:lstStyle/>
          <a:p>
            <a:pPr rtl="0"/>
            <a:r>
              <a:rPr lang="pt-BR"/>
              <a:t>Problema</a:t>
            </a:r>
          </a:p>
        </p:txBody>
      </p:sp>
      <p:sp>
        <p:nvSpPr>
          <p:cNvPr id="125" name="Espaço Reservado para Texto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DIFICULDADE PARA AS PESSOAS</a:t>
            </a:r>
          </a:p>
        </p:txBody>
      </p:sp>
      <p:sp>
        <p:nvSpPr>
          <p:cNvPr id="124" name="Espaço Reservado para Texto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429963"/>
            <a:ext cx="3366407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Encontrar referências consistentes de profissionais de medicina.</a:t>
            </a:r>
          </a:p>
        </p:txBody>
      </p:sp>
      <p:sp>
        <p:nvSpPr>
          <p:cNvPr id="127" name="Espaço Reservado para Texto 126">
            <a:extLst>
              <a:ext uri="{FF2B5EF4-FFF2-40B4-BE49-F238E27FC236}">
                <a16:creationId xmlns:a16="http://schemas.microsoft.com/office/drawing/2014/main" id="{529D0F22-483A-4379-9956-1AC0FBC1FF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8200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INFORMAÇÃO</a:t>
            </a:r>
          </a:p>
        </p:txBody>
      </p:sp>
      <p:sp>
        <p:nvSpPr>
          <p:cNvPr id="126" name="Espaço Reservado para Texto 125">
            <a:extLst>
              <a:ext uri="{FF2B5EF4-FFF2-40B4-BE49-F238E27FC236}">
                <a16:creationId xmlns:a16="http://schemas.microsoft.com/office/drawing/2014/main" id="{9178B061-1219-4E97-B5B0-FA9EAEEF2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627701"/>
            <a:ext cx="3281555" cy="1067648"/>
          </a:xfrm>
        </p:spPr>
        <p:txBody>
          <a:bodyPr rtlCol="0"/>
          <a:lstStyle/>
          <a:p>
            <a:pPr rtl="0"/>
            <a:r>
              <a:rPr lang="pt-BR" dirty="0"/>
              <a:t>Especialidade, endereço dos consultórios, telefone para contato, horários disponíveis para consultas e indicações acerca da qualidade do atendimento.</a:t>
            </a:r>
          </a:p>
        </p:txBody>
      </p:sp>
      <p:sp>
        <p:nvSpPr>
          <p:cNvPr id="129" name="Espaço Reservado para Texto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5222" y="2050460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DIFICULDADES PARA OS PROFISSIONAIS MÉDICOS</a:t>
            </a:r>
          </a:p>
        </p:txBody>
      </p:sp>
      <p:sp>
        <p:nvSpPr>
          <p:cNvPr id="128" name="Espaço Reservado para Texto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5222" y="2429963"/>
            <a:ext cx="3281555" cy="181823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Ausência de feedback dos pacientes, abandono de tratamento, pouco networking com demais colegas da área.</a:t>
            </a:r>
          </a:p>
        </p:txBody>
      </p:sp>
      <p:sp>
        <p:nvSpPr>
          <p:cNvPr id="131" name="Espaço Reservado para Texto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5222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COMUNICAÇÃO</a:t>
            </a:r>
          </a:p>
        </p:txBody>
      </p:sp>
      <p:sp>
        <p:nvSpPr>
          <p:cNvPr id="130" name="Espaço Reservado para Texto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5222" y="4627701"/>
            <a:ext cx="3281555" cy="1533948"/>
          </a:xfrm>
        </p:spPr>
        <p:txBody>
          <a:bodyPr rtlCol="0"/>
          <a:lstStyle/>
          <a:p>
            <a:pPr rtl="0"/>
            <a:r>
              <a:rPr lang="pt-BR" dirty="0"/>
              <a:t>Canal unificado para disponibilização de informações profissionais, conhecimento de sua especialidade e captação de clientes em seus consultórios.</a:t>
            </a:r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BB833D39-612C-4855-AA0C-F37FEF7399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82429" y="4248197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FALTA CENTRALIZAÇÃO</a:t>
            </a:r>
          </a:p>
        </p:txBody>
      </p:sp>
      <p:sp>
        <p:nvSpPr>
          <p:cNvPr id="132" name="Espaço Reservado para Texto 131">
            <a:extLst>
              <a:ext uri="{FF2B5EF4-FFF2-40B4-BE49-F238E27FC236}">
                <a16:creationId xmlns:a16="http://schemas.microsoft.com/office/drawing/2014/main" id="{67591C3B-1BC3-4E5D-B720-AEE8A041865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82429" y="4627700"/>
            <a:ext cx="3281555" cy="1818234"/>
          </a:xfrm>
        </p:spPr>
        <p:txBody>
          <a:bodyPr rtlCol="0"/>
          <a:lstStyle/>
          <a:p>
            <a:pPr rtl="0"/>
            <a:r>
              <a:rPr lang="pt-BR" dirty="0"/>
              <a:t>Unificação de informações úteis para a escolha de um profissional de saúde para atendimento faz com que a busca seja mais exaustiva e menos eficiente.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6" name="Espaço Reservado para Texto 128">
            <a:extLst>
              <a:ext uri="{FF2B5EF4-FFF2-40B4-BE49-F238E27FC236}">
                <a16:creationId xmlns:a16="http://schemas.microsoft.com/office/drawing/2014/main" id="{1E8AC66A-1DB5-4DCA-BB45-0C8311BA9025}"/>
              </a:ext>
            </a:extLst>
          </p:cNvPr>
          <p:cNvSpPr txBox="1">
            <a:spLocks/>
          </p:cNvSpPr>
          <p:nvPr/>
        </p:nvSpPr>
        <p:spPr>
          <a:xfrm>
            <a:off x="8182429" y="2050460"/>
            <a:ext cx="3281555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DIFICULDADES para escolher</a:t>
            </a:r>
          </a:p>
        </p:txBody>
      </p:sp>
      <p:sp>
        <p:nvSpPr>
          <p:cNvPr id="17" name="Espaço Reservado para Texto 127">
            <a:extLst>
              <a:ext uri="{FF2B5EF4-FFF2-40B4-BE49-F238E27FC236}">
                <a16:creationId xmlns:a16="http://schemas.microsoft.com/office/drawing/2014/main" id="{C3A63146-0A3B-4007-BBF0-B4F18FF7AB42}"/>
              </a:ext>
            </a:extLst>
          </p:cNvPr>
          <p:cNvSpPr txBox="1">
            <a:spLocks/>
          </p:cNvSpPr>
          <p:nvPr/>
        </p:nvSpPr>
        <p:spPr>
          <a:xfrm>
            <a:off x="8182429" y="2429963"/>
            <a:ext cx="3281555" cy="1818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Indicações de amigos e conhecidos do trabalho, buscas em sites de pesquisa, histórico familiar de consultas, aleatoriedade, disponibilidade imediata.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1666B10-DF72-48FE-ADFF-AA5092EC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613290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ítulo 112">
            <a:extLst>
              <a:ext uri="{FF2B5EF4-FFF2-40B4-BE49-F238E27FC236}">
                <a16:creationId xmlns:a16="http://schemas.microsoft.com/office/drawing/2014/main" id="{BFE2B5AB-A5E2-4E81-9A28-0F3EFE4B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575672" y="4121035"/>
            <a:ext cx="3337712" cy="639195"/>
          </a:xfrm>
        </p:spPr>
        <p:txBody>
          <a:bodyPr rtlCol="0"/>
          <a:lstStyle/>
          <a:p>
            <a:pPr rtl="0"/>
            <a:r>
              <a:rPr lang="pt-BR"/>
              <a:t>Solução</a:t>
            </a:r>
          </a:p>
        </p:txBody>
      </p:sp>
      <p:pic>
        <p:nvPicPr>
          <p:cNvPr id="70" name="Espaço Reservado para Imagem 69" descr="Internet com preenchimento sólido">
            <a:extLst>
              <a:ext uri="{FF2B5EF4-FFF2-40B4-BE49-F238E27FC236}">
                <a16:creationId xmlns:a16="http://schemas.microsoft.com/office/drawing/2014/main" id="{C5BC0C3F-C9C6-43FA-BA19-88445A15FF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14645" y="759288"/>
            <a:ext cx="599148" cy="599148"/>
          </a:xfrm>
        </p:spPr>
      </p:pic>
      <p:sp>
        <p:nvSpPr>
          <p:cNvPr id="106" name="Espaço Reservado para Texto 105">
            <a:extLst>
              <a:ext uri="{FF2B5EF4-FFF2-40B4-BE49-F238E27FC236}">
                <a16:creationId xmlns:a16="http://schemas.microsoft.com/office/drawing/2014/main" id="{F602BA9F-64DF-443C-A15D-FB8E9129F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645" y="1388209"/>
            <a:ext cx="3281555" cy="426393"/>
          </a:xfrm>
        </p:spPr>
        <p:txBody>
          <a:bodyPr rtlCol="0"/>
          <a:lstStyle/>
          <a:p>
            <a:pPr rtl="0"/>
            <a:r>
              <a:rPr lang="pt-BR" dirty="0"/>
              <a:t>NOVA PLATAFORMA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87C9F3E7-849D-4701-91D9-6C693FCDF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4645" y="1812869"/>
            <a:ext cx="3281555" cy="1125740"/>
          </a:xfrm>
        </p:spPr>
        <p:txBody>
          <a:bodyPr rtlCol="0"/>
          <a:lstStyle/>
          <a:p>
            <a:pPr rtl="0"/>
            <a:r>
              <a:rPr lang="pt-BR" dirty="0"/>
              <a:t>Facilite a busca por médicos, fornecendo informações sobre suas especialidades, locais de atendimento, recomendações, dentre outras.</a:t>
            </a:r>
          </a:p>
        </p:txBody>
      </p:sp>
      <p:pic>
        <p:nvPicPr>
          <p:cNvPr id="73" name="Espaço Reservado para Imagem 72" descr="Marketing com preenchimento sólido">
            <a:extLst>
              <a:ext uri="{FF2B5EF4-FFF2-40B4-BE49-F238E27FC236}">
                <a16:creationId xmlns:a16="http://schemas.microsoft.com/office/drawing/2014/main" id="{171B782E-274D-43CA-B223-838F0D5ACE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14645" y="3252321"/>
            <a:ext cx="599148" cy="599148"/>
          </a:xfrm>
        </p:spPr>
      </p:pic>
      <p:sp>
        <p:nvSpPr>
          <p:cNvPr id="108" name="Espaço Reservado para Texto 107">
            <a:extLst>
              <a:ext uri="{FF2B5EF4-FFF2-40B4-BE49-F238E27FC236}">
                <a16:creationId xmlns:a16="http://schemas.microsoft.com/office/drawing/2014/main" id="{F91A931F-104A-4201-B572-DEAC49B6E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645" y="3866925"/>
            <a:ext cx="3281555" cy="428891"/>
          </a:xfrm>
        </p:spPr>
        <p:txBody>
          <a:bodyPr rtlCol="0"/>
          <a:lstStyle/>
          <a:p>
            <a:pPr rtl="0"/>
            <a:r>
              <a:rPr lang="pt-BR" dirty="0"/>
              <a:t>CANAL DE COMUNICAÇÃO</a:t>
            </a:r>
          </a:p>
        </p:txBody>
      </p:sp>
      <p:sp>
        <p:nvSpPr>
          <p:cNvPr id="104" name="Espaço Reservado para Texto 103">
            <a:extLst>
              <a:ext uri="{FF2B5EF4-FFF2-40B4-BE49-F238E27FC236}">
                <a16:creationId xmlns:a16="http://schemas.microsoft.com/office/drawing/2014/main" id="{7A039369-92B6-432F-B823-6AAFAC119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645" y="4248925"/>
            <a:ext cx="3281555" cy="142921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t-BR" dirty="0"/>
              <a:t>Proporcione aos médicos um meio unificado para disponibilização de suas informações profissionais, favorecendo o conhecimento de sua especialidade e uma maior captação de clientes em seus consultórios.</a:t>
            </a:r>
          </a:p>
        </p:txBody>
      </p:sp>
      <p:pic>
        <p:nvPicPr>
          <p:cNvPr id="71" name="Espaço Reservado para Imagem 70" descr="Acesso universal com preenchimento sólido">
            <a:extLst>
              <a:ext uri="{FF2B5EF4-FFF2-40B4-BE49-F238E27FC236}">
                <a16:creationId xmlns:a16="http://schemas.microsoft.com/office/drawing/2014/main" id="{8737B8AB-109F-4DF2-8468-26ABD1CD1A9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77157" y="3254819"/>
            <a:ext cx="599148" cy="599148"/>
          </a:xfrm>
        </p:spPr>
      </p:pic>
      <p:sp>
        <p:nvSpPr>
          <p:cNvPr id="107" name="Espaço Reservado para Texto 106">
            <a:extLst>
              <a:ext uri="{FF2B5EF4-FFF2-40B4-BE49-F238E27FC236}">
                <a16:creationId xmlns:a16="http://schemas.microsoft.com/office/drawing/2014/main" id="{EE7D047E-59C2-45CD-92F2-D40EC13396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2244" y="3869423"/>
            <a:ext cx="3281556" cy="426393"/>
          </a:xfrm>
        </p:spPr>
        <p:txBody>
          <a:bodyPr rtlCol="0"/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103" name="Espaço Reservado para Texto 102">
            <a:extLst>
              <a:ext uri="{FF2B5EF4-FFF2-40B4-BE49-F238E27FC236}">
                <a16:creationId xmlns:a16="http://schemas.microsoft.com/office/drawing/2014/main" id="{646AF0A1-85BB-4AA7-A21D-31E3ACA4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72244" y="4248927"/>
            <a:ext cx="3281556" cy="1125740"/>
          </a:xfrm>
        </p:spPr>
        <p:txBody>
          <a:bodyPr rtlCol="0"/>
          <a:lstStyle/>
          <a:p>
            <a:pPr rtl="0"/>
            <a:r>
              <a:rPr lang="pt-BR" dirty="0"/>
              <a:t>Pessoas que buscam informações e recomendações de médicos; e</a:t>
            </a:r>
          </a:p>
          <a:p>
            <a:pPr rtl="0"/>
            <a:r>
              <a:rPr lang="pt-BR" dirty="0"/>
              <a:t>Profissionais médicos.</a:t>
            </a:r>
          </a:p>
        </p:txBody>
      </p:sp>
      <p:pic>
        <p:nvPicPr>
          <p:cNvPr id="72" name="Espaço Reservado para Imagem 71" descr="Sala de reuniões com preenchimento sólido">
            <a:extLst>
              <a:ext uri="{FF2B5EF4-FFF2-40B4-BE49-F238E27FC236}">
                <a16:creationId xmlns:a16="http://schemas.microsoft.com/office/drawing/2014/main" id="{E90427B4-D39F-47A3-97B4-C74C268A7B7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72244" y="759541"/>
            <a:ext cx="599148" cy="599148"/>
          </a:xfrm>
        </p:spPr>
      </p:pic>
      <p:sp>
        <p:nvSpPr>
          <p:cNvPr id="109" name="Espaço Reservado para Texto 108">
            <a:extLst>
              <a:ext uri="{FF2B5EF4-FFF2-40B4-BE49-F238E27FC236}">
                <a16:creationId xmlns:a16="http://schemas.microsoft.com/office/drawing/2014/main" id="{E3A6F092-A0CA-42CA-9DCB-8C68F03AD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2244" y="1388209"/>
            <a:ext cx="3281556" cy="428891"/>
          </a:xfrm>
        </p:spPr>
        <p:txBody>
          <a:bodyPr rtlCol="0"/>
          <a:lstStyle/>
          <a:p>
            <a:pPr rtl="0"/>
            <a:r>
              <a:rPr lang="pt-BR" dirty="0"/>
              <a:t>networking</a:t>
            </a:r>
          </a:p>
        </p:txBody>
      </p:sp>
      <p:sp>
        <p:nvSpPr>
          <p:cNvPr id="105" name="Espaço Reservado para Texto 104">
            <a:extLst>
              <a:ext uri="{FF2B5EF4-FFF2-40B4-BE49-F238E27FC236}">
                <a16:creationId xmlns:a16="http://schemas.microsoft.com/office/drawing/2014/main" id="{649F134A-1B56-4E11-A372-68E33FEC1E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72243" y="1770209"/>
            <a:ext cx="3545535" cy="1429216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Fornecer aos médicos informações sobre seus colegas de profissão, permitindo um maior networking.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AC6252-4303-4C45-9EC4-303A08CB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93C15-9A08-4456-B9C5-ABEF76D26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3800" y="6127528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299" y="416632"/>
            <a:ext cx="7391400" cy="639192"/>
          </a:xfrm>
        </p:spPr>
        <p:txBody>
          <a:bodyPr rtlCol="0"/>
          <a:lstStyle/>
          <a:p>
            <a:pPr rtl="0"/>
            <a:r>
              <a:rPr lang="pt-BR" dirty="0"/>
              <a:t>REQUISITOS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4281001" y="1055824"/>
            <a:ext cx="3629997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o software deve fazer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694237"/>
              </p:ext>
            </p:extLst>
          </p:nvPr>
        </p:nvGraphicFramePr>
        <p:xfrm>
          <a:off x="922953" y="1697719"/>
          <a:ext cx="10346094" cy="496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" name="Imagem 46">
            <a:extLst>
              <a:ext uri="{FF2B5EF4-FFF2-40B4-BE49-F238E27FC236}">
                <a16:creationId xmlns:a16="http://schemas.microsoft.com/office/drawing/2014/main" id="{08594613-F4D4-4FF0-9902-367EED396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2046" y="6157345"/>
            <a:ext cx="664432" cy="564130"/>
          </a:xfrm>
          <a:prstGeom prst="rect">
            <a:avLst/>
          </a:prstGeom>
        </p:spPr>
      </p:pic>
      <p:sp>
        <p:nvSpPr>
          <p:cNvPr id="49" name="Espaço Reservado para o Número do Slide 21">
            <a:extLst>
              <a:ext uri="{FF2B5EF4-FFF2-40B4-BE49-F238E27FC236}">
                <a16:creationId xmlns:a16="http://schemas.microsoft.com/office/drawing/2014/main" id="{D9BB4D4B-C316-483D-AFCF-216408DE4583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31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rtl="0"/>
            <a:r>
              <a:rPr lang="pt-BR" dirty="0"/>
              <a:t>REQUISITOS Não FUNCIONAIS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que se espera de qualidade do software</a:t>
            </a:r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D1EE6-522F-4C89-87E1-19E03F186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641251"/>
              </p:ext>
            </p:extLst>
          </p:nvPr>
        </p:nvGraphicFramePr>
        <p:xfrm>
          <a:off x="549732" y="1697719"/>
          <a:ext cx="10796296" cy="496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0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Imagem ampliada de um estetoscópio">
            <a:extLst>
              <a:ext uri="{FF2B5EF4-FFF2-40B4-BE49-F238E27FC236}">
                <a16:creationId xmlns:a16="http://schemas.microsoft.com/office/drawing/2014/main" id="{DD2F3F3D-99FE-4AB9-BE87-81D580BFC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" y="466725"/>
            <a:ext cx="5486399" cy="5924550"/>
          </a:xfrm>
        </p:spPr>
      </p:pic>
      <p:sp>
        <p:nvSpPr>
          <p:cNvPr id="45" name="Título 44">
            <a:extLst>
              <a:ext uri="{FF2B5EF4-FFF2-40B4-BE49-F238E27FC236}">
                <a16:creationId xmlns:a16="http://schemas.microsoft.com/office/drawing/2014/main" id="{56DDD3FB-981D-46B3-9DF6-1D5D6429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841" y="486289"/>
            <a:ext cx="7235245" cy="642075"/>
          </a:xfrm>
        </p:spPr>
        <p:txBody>
          <a:bodyPr rtlCol="0"/>
          <a:lstStyle/>
          <a:p>
            <a:pPr algn="ctr" rtl="0"/>
            <a:r>
              <a:rPr lang="pt-BR" dirty="0"/>
              <a:t>RESTRIÇÕES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D400E89-A3FC-4A30-90D4-896304E91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7401" y="1072378"/>
            <a:ext cx="5486399" cy="550870"/>
          </a:xfrm>
        </p:spPr>
        <p:txBody>
          <a:bodyPr rtlCol="0"/>
          <a:lstStyle/>
          <a:p>
            <a:pPr rtl="0"/>
            <a:r>
              <a:rPr lang="pt-BR" dirty="0"/>
              <a:t>LIMITAÇÕES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321A7BC-BAD6-4CBA-9AD5-2AD73F8A4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67401" y="1623248"/>
            <a:ext cx="5486399" cy="642075"/>
          </a:xfrm>
        </p:spPr>
        <p:txBody>
          <a:bodyPr rtlCol="0"/>
          <a:lstStyle/>
          <a:p>
            <a:pPr rtl="0"/>
            <a:r>
              <a:rPr lang="pt-BR" sz="1500" dirty="0"/>
              <a:t>O projeto deverá ser entregue no final do semestre letivo, não ultrapassando a data de 26/06/2022.</a:t>
            </a:r>
          </a:p>
          <a:p>
            <a:r>
              <a:rPr lang="pt-BR" sz="1500" dirty="0"/>
              <a:t>O site deverá ficar restrito a um único idioma, que será o “</a:t>
            </a:r>
            <a:r>
              <a:rPr lang="pt-BR" sz="1500" dirty="0" err="1"/>
              <a:t>pt-br</a:t>
            </a:r>
            <a:r>
              <a:rPr lang="pt-BR" sz="1500" dirty="0"/>
              <a:t>” (português). </a:t>
            </a:r>
          </a:p>
          <a:p>
            <a:pPr rtl="0"/>
            <a:endParaRPr lang="pt-BR" sz="1500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11776CC-28DB-4411-A56D-DE696A6835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7401" y="2771353"/>
            <a:ext cx="5486399" cy="5508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OBRIGAÇÕES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13A8B1A-034D-495C-BF80-E42F8306C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67401" y="3322223"/>
            <a:ext cx="5486399" cy="2136171"/>
          </a:xfrm>
        </p:spPr>
        <p:txBody>
          <a:bodyPr rtlCol="0">
            <a:noAutofit/>
          </a:bodyPr>
          <a:lstStyle/>
          <a:p>
            <a:pPr rtl="0"/>
            <a:r>
              <a:rPr lang="pt-BR" sz="1500" dirty="0"/>
              <a:t>O site deverá ter a homologação das fases de testes (QA) e operação assistida antes do processo de subida para produção;</a:t>
            </a:r>
          </a:p>
          <a:p>
            <a:pPr rtl="0"/>
            <a:r>
              <a:rPr lang="pt-BR" sz="1500" dirty="0"/>
              <a:t>Os desenvolvedores do site terão a necessidade de elaborar a documentação técnica (</a:t>
            </a:r>
            <a:r>
              <a:rPr lang="pt-BR" sz="1500" dirty="0" err="1"/>
              <a:t>Solution</a:t>
            </a:r>
            <a:r>
              <a:rPr lang="pt-BR" sz="1500" dirty="0"/>
              <a:t> Design </a:t>
            </a:r>
            <a:r>
              <a:rPr lang="pt-BR" sz="1500" dirty="0" err="1"/>
              <a:t>Document</a:t>
            </a:r>
            <a:r>
              <a:rPr lang="pt-BR" sz="1500" dirty="0"/>
              <a:t>) para facilitar a equipe de suporte em futuros ajustes no código;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2DA6ADCE-FA69-48D8-9057-62E7F0213E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7401" y="5335525"/>
            <a:ext cx="5486399" cy="5508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utilizada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F182DD3-EA3E-4EF6-BDC1-42B8FA257A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7401" y="5886395"/>
            <a:ext cx="5486399" cy="906298"/>
          </a:xfrm>
        </p:spPr>
        <p:txBody>
          <a:bodyPr rtlCol="0">
            <a:normAutofit/>
          </a:bodyPr>
          <a:lstStyle/>
          <a:p>
            <a:pPr rtl="0"/>
            <a:r>
              <a:rPr lang="pt-BR" sz="1500" dirty="0"/>
              <a:t>Restringe-se às tecnologias básicas da Web Front-End.</a:t>
            </a:r>
          </a:p>
          <a:p>
            <a:pPr rtl="0"/>
            <a:endParaRPr lang="pt-BR" sz="1500" dirty="0"/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A48D778-0656-43AE-B6CB-D927C21E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ítulo 84">
            <a:extLst>
              <a:ext uri="{FF2B5EF4-FFF2-40B4-BE49-F238E27FC236}">
                <a16:creationId xmlns:a16="http://schemas.microsoft.com/office/drawing/2014/main" id="{583A8370-72B5-4ECE-B5E0-5B47654B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2" y="176889"/>
            <a:ext cx="5925232" cy="1327876"/>
          </a:xfrm>
        </p:spPr>
        <p:txBody>
          <a:bodyPr rtlCol="0"/>
          <a:lstStyle/>
          <a:p>
            <a:pPr rtl="0"/>
            <a:r>
              <a:rPr lang="pt-BR" dirty="0"/>
              <a:t>acessibilidade</a:t>
            </a:r>
          </a:p>
        </p:txBody>
      </p:sp>
      <p:pic>
        <p:nvPicPr>
          <p:cNvPr id="79" name="Espaço Reservado para Imagem 78" descr="Mão lendo braille">
            <a:extLst>
              <a:ext uri="{FF2B5EF4-FFF2-40B4-BE49-F238E27FC236}">
                <a16:creationId xmlns:a16="http://schemas.microsoft.com/office/drawing/2014/main" id="{BBC72E1D-69D7-4CA2-B6AD-180B8084D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-9833" y="0"/>
            <a:ext cx="5011041" cy="3238759"/>
          </a:xfrm>
        </p:spPr>
      </p:pic>
      <p:sp>
        <p:nvSpPr>
          <p:cNvPr id="69" name="Espaço Reservado para Texto 68">
            <a:extLst>
              <a:ext uri="{FF2B5EF4-FFF2-40B4-BE49-F238E27FC236}">
                <a16:creationId xmlns:a16="http://schemas.microsoft.com/office/drawing/2014/main" id="{D5A5B5EE-B963-4A0A-AB3C-8CDDDE24B8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98135" y="1299862"/>
            <a:ext cx="2824355" cy="581530"/>
          </a:xfrm>
        </p:spPr>
        <p:txBody>
          <a:bodyPr rtlCol="0"/>
          <a:lstStyle/>
          <a:p>
            <a:pPr rtl="0"/>
            <a:r>
              <a:rPr lang="pt-BR" dirty="0"/>
              <a:t>atributo “</a:t>
            </a:r>
            <a:r>
              <a:rPr lang="pt-BR" dirty="0" err="1"/>
              <a:t>lang</a:t>
            </a:r>
            <a:r>
              <a:rPr lang="pt-BR" dirty="0"/>
              <a:t>”</a:t>
            </a:r>
          </a:p>
        </p:txBody>
      </p:sp>
      <p:sp>
        <p:nvSpPr>
          <p:cNvPr id="68" name="Espaço Reservado para Texto 67">
            <a:extLst>
              <a:ext uri="{FF2B5EF4-FFF2-40B4-BE49-F238E27FC236}">
                <a16:creationId xmlns:a16="http://schemas.microsoft.com/office/drawing/2014/main" id="{261BE4C3-90A1-4FC4-93CA-BF3A80B86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8135" y="1882529"/>
            <a:ext cx="2824355" cy="1117566"/>
          </a:xfrm>
        </p:spPr>
        <p:txBody>
          <a:bodyPr rtlCol="0"/>
          <a:lstStyle/>
          <a:p>
            <a:pPr rtl="0"/>
            <a:r>
              <a:rPr lang="pt-BR" dirty="0"/>
              <a:t>Esse atributo pode receber como valor diversas línguas: “</a:t>
            </a:r>
            <a:r>
              <a:rPr lang="pt-BR" dirty="0" err="1"/>
              <a:t>pt-br</a:t>
            </a:r>
            <a:r>
              <a:rPr lang="pt-BR" dirty="0"/>
              <a:t>” (português), “</a:t>
            </a:r>
            <a:r>
              <a:rPr lang="pt-BR" dirty="0" err="1"/>
              <a:t>en</a:t>
            </a:r>
            <a:r>
              <a:rPr lang="pt-BR" dirty="0"/>
              <a:t>” (inglês), “</a:t>
            </a:r>
            <a:r>
              <a:rPr lang="pt-BR" dirty="0" err="1"/>
              <a:t>fr</a:t>
            </a:r>
            <a:r>
              <a:rPr lang="pt-BR" dirty="0"/>
              <a:t>” (francês), etc.</a:t>
            </a:r>
          </a:p>
        </p:txBody>
      </p:sp>
      <p:sp>
        <p:nvSpPr>
          <p:cNvPr id="73" name="Espaço Reservado para Texto 72">
            <a:extLst>
              <a:ext uri="{FF2B5EF4-FFF2-40B4-BE49-F238E27FC236}">
                <a16:creationId xmlns:a16="http://schemas.microsoft.com/office/drawing/2014/main" id="{026DDC61-3AC5-449B-8C25-482F551046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8135" y="3625619"/>
            <a:ext cx="2824355" cy="581530"/>
          </a:xfrm>
        </p:spPr>
        <p:txBody>
          <a:bodyPr rtlCol="0"/>
          <a:lstStyle/>
          <a:p>
            <a:pPr rtl="0"/>
            <a:r>
              <a:rPr lang="pt-BR" dirty="0" err="1"/>
              <a:t>tags</a:t>
            </a:r>
            <a:r>
              <a:rPr lang="pt-BR" dirty="0"/>
              <a:t> semânticas no HTML</a:t>
            </a:r>
          </a:p>
        </p:txBody>
      </p:sp>
      <p:sp>
        <p:nvSpPr>
          <p:cNvPr id="72" name="Espaço Reservado para Texto 71">
            <a:extLst>
              <a:ext uri="{FF2B5EF4-FFF2-40B4-BE49-F238E27FC236}">
                <a16:creationId xmlns:a16="http://schemas.microsoft.com/office/drawing/2014/main" id="{5CC67B51-3695-40FC-B51D-1CD99DF162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8135" y="4208286"/>
            <a:ext cx="2824355" cy="1117566"/>
          </a:xfrm>
        </p:spPr>
        <p:txBody>
          <a:bodyPr rtlCol="0"/>
          <a:lstStyle/>
          <a:p>
            <a:pPr rtl="0"/>
            <a:r>
              <a:rPr lang="pt-BR" dirty="0"/>
              <a:t>Descrevem aos leitores de tela o que representa aquela parte do código. Exemplos: </a:t>
            </a:r>
            <a:r>
              <a:rPr lang="pt-BR" dirty="0" err="1"/>
              <a:t>footer</a:t>
            </a:r>
            <a:r>
              <a:rPr lang="pt-BR" dirty="0"/>
              <a:t> (representando o rodapé), header (faz referência ao cabeçalho), </a:t>
            </a:r>
            <a:r>
              <a:rPr lang="pt-BR" dirty="0" err="1"/>
              <a:t>main</a:t>
            </a:r>
            <a:r>
              <a:rPr lang="pt-BR" dirty="0"/>
              <a:t> (parte principal do site), etc.</a:t>
            </a:r>
          </a:p>
        </p:txBody>
      </p:sp>
      <p:sp>
        <p:nvSpPr>
          <p:cNvPr id="71" name="Espaço Reservado para Texto 70">
            <a:extLst>
              <a:ext uri="{FF2B5EF4-FFF2-40B4-BE49-F238E27FC236}">
                <a16:creationId xmlns:a16="http://schemas.microsoft.com/office/drawing/2014/main" id="{79406243-F21B-4811-AE74-DA58E3665F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5966" y="1299862"/>
            <a:ext cx="3019234" cy="581530"/>
          </a:xfrm>
        </p:spPr>
        <p:txBody>
          <a:bodyPr rtlCol="0"/>
          <a:lstStyle/>
          <a:p>
            <a:pPr rtl="0"/>
            <a:r>
              <a:rPr lang="pt-BR" dirty="0"/>
              <a:t> responsividade</a:t>
            </a:r>
          </a:p>
        </p:txBody>
      </p:sp>
      <p:sp>
        <p:nvSpPr>
          <p:cNvPr id="70" name="Espaço Reservado para Texto 69">
            <a:extLst>
              <a:ext uri="{FF2B5EF4-FFF2-40B4-BE49-F238E27FC236}">
                <a16:creationId xmlns:a16="http://schemas.microsoft.com/office/drawing/2014/main" id="{25C9712B-794E-4F23-928A-FFCA310FE7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45965" y="1882529"/>
            <a:ext cx="3019233" cy="1117566"/>
          </a:xfrm>
        </p:spPr>
        <p:txBody>
          <a:bodyPr rtlCol="0"/>
          <a:lstStyle/>
          <a:p>
            <a:pPr rtl="0"/>
            <a:r>
              <a:rPr lang="pt-BR" dirty="0"/>
              <a:t>Num mundo cada vez mais conectado, é fundamental que o site tenha um layout adequado para os dispositivos de todos os tamanhos: celulares, tablets, notebooks, desktops. </a:t>
            </a:r>
          </a:p>
        </p:txBody>
      </p:sp>
      <p:sp>
        <p:nvSpPr>
          <p:cNvPr id="75" name="Espaço Reservado para Texto 74">
            <a:extLst>
              <a:ext uri="{FF2B5EF4-FFF2-40B4-BE49-F238E27FC236}">
                <a16:creationId xmlns:a16="http://schemas.microsoft.com/office/drawing/2014/main" id="{205C921F-FFBE-48CD-9E47-0AF86467AC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45966" y="3588295"/>
            <a:ext cx="2595758" cy="581530"/>
          </a:xfrm>
        </p:spPr>
        <p:txBody>
          <a:bodyPr rtlCol="0"/>
          <a:lstStyle/>
          <a:p>
            <a:pPr rtl="0"/>
            <a:r>
              <a:rPr lang="pt-BR" dirty="0"/>
              <a:t>“</a:t>
            </a:r>
            <a:r>
              <a:rPr lang="pt-BR" dirty="0" err="1"/>
              <a:t>tabindex</a:t>
            </a:r>
            <a:r>
              <a:rPr lang="pt-BR" dirty="0"/>
              <a:t>” e “</a:t>
            </a:r>
            <a:r>
              <a:rPr lang="pt-BR" dirty="0" err="1"/>
              <a:t>placeholder</a:t>
            </a:r>
            <a:r>
              <a:rPr lang="pt-BR" dirty="0"/>
              <a:t>” </a:t>
            </a:r>
          </a:p>
        </p:txBody>
      </p:sp>
      <p:sp>
        <p:nvSpPr>
          <p:cNvPr id="74" name="Espaço Reservado para Texto 73">
            <a:extLst>
              <a:ext uri="{FF2B5EF4-FFF2-40B4-BE49-F238E27FC236}">
                <a16:creationId xmlns:a16="http://schemas.microsoft.com/office/drawing/2014/main" id="{CDF4F5AB-B79A-4FAC-8AAF-D1AE5176A9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45965" y="4170962"/>
            <a:ext cx="3019233" cy="1117566"/>
          </a:xfrm>
        </p:spPr>
        <p:txBody>
          <a:bodyPr rtlCol="0"/>
          <a:lstStyle/>
          <a:p>
            <a:pPr rtl="0"/>
            <a:r>
              <a:rPr lang="pt-BR" dirty="0"/>
              <a:t>Permite que os elementos da página sejam “navegáveis” através do teclado, apenas utilizando a tecla “</a:t>
            </a:r>
            <a:r>
              <a:rPr lang="pt-BR" dirty="0" err="1"/>
              <a:t>tab</a:t>
            </a:r>
            <a:r>
              <a:rPr lang="pt-BR" dirty="0"/>
              <a:t>” e descreve o que o usuário deve informar no campo, respectivamente.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637CBF2-4176-4C56-8824-858FA51A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6" name="Imagem 5" descr="Idosas saindo">
            <a:extLst>
              <a:ext uri="{FF2B5EF4-FFF2-40B4-BE49-F238E27FC236}">
                <a16:creationId xmlns:a16="http://schemas.microsoft.com/office/drawing/2014/main" id="{4C05C38E-1F61-4D58-8238-0597F8E7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31" y="3238758"/>
            <a:ext cx="5172768" cy="361924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3A62FD-4273-49F4-9020-1EC0083AB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D83D237B-5C8E-4573-85F9-91EC63F3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rtlCol="0"/>
          <a:lstStyle/>
          <a:p>
            <a:pPr rtl="0"/>
            <a:fld id="{BF860B6F-2FE3-4DE6-9496-980E987E7466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23" name="Título 50">
            <a:extLst>
              <a:ext uri="{FF2B5EF4-FFF2-40B4-BE49-F238E27FC236}">
                <a16:creationId xmlns:a16="http://schemas.microsoft.com/office/drawing/2014/main" id="{E0D8C558-F258-43E7-91BC-EDCF3F42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438" y="388640"/>
            <a:ext cx="8731121" cy="639192"/>
          </a:xfrm>
        </p:spPr>
        <p:txBody>
          <a:bodyPr rtlCol="0"/>
          <a:lstStyle/>
          <a:p>
            <a:pPr algn="ctr" rtl="0"/>
            <a:r>
              <a:rPr lang="pt-BR" dirty="0"/>
              <a:t>SOLUÇÃO IMPLEMENTADA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00451E78-3F0D-4A69-AA99-EFE9850512EA}"/>
              </a:ext>
            </a:extLst>
          </p:cNvPr>
          <p:cNvSpPr txBox="1">
            <a:spLocks/>
          </p:cNvSpPr>
          <p:nvPr/>
        </p:nvSpPr>
        <p:spPr>
          <a:xfrm>
            <a:off x="3813790" y="1027832"/>
            <a:ext cx="4564419" cy="53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dirty="0"/>
              <a:t>HOME PAGE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AE0A42-C2BD-4511-8BA8-4942CBBA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384" y="6157345"/>
            <a:ext cx="664432" cy="564130"/>
          </a:xfrm>
          <a:prstGeom prst="rect">
            <a:avLst/>
          </a:prstGeom>
        </p:spPr>
      </p:pic>
      <p:sp>
        <p:nvSpPr>
          <p:cNvPr id="7" name="Espaço Reservado para o Número do Slide 21">
            <a:extLst>
              <a:ext uri="{FF2B5EF4-FFF2-40B4-BE49-F238E27FC236}">
                <a16:creationId xmlns:a16="http://schemas.microsoft.com/office/drawing/2014/main" id="{CDCA75BC-A2D6-457B-85D4-B2926A94A00F}"/>
              </a:ext>
            </a:extLst>
          </p:cNvPr>
          <p:cNvSpPr txBox="1">
            <a:spLocks/>
          </p:cNvSpPr>
          <p:nvPr/>
        </p:nvSpPr>
        <p:spPr>
          <a:xfrm>
            <a:off x="8763000" y="66681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90152F-6938-EE61-49ED-87381639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696"/>
            <a:ext cx="12192000" cy="530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2003_TF89652269_Win32" id="{F84BD386-8083-422A-AAEC-31F33853E186}" vid="{21BB5BF2-C557-4823-9C14-B9BBA0746C6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Conjunto de apresentação de assistência médica</Template>
  <TotalTime>451</TotalTime>
  <Words>884</Words>
  <Application>Microsoft Office PowerPoint</Application>
  <PresentationFormat>Widescreen</PresentationFormat>
  <Paragraphs>149</Paragraphs>
  <Slides>18</Slides>
  <Notes>18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Quire Sans</vt:lpstr>
      <vt:lpstr>Calibri</vt:lpstr>
      <vt:lpstr>Seaford Bold</vt:lpstr>
      <vt:lpstr>Seaford</vt:lpstr>
      <vt:lpstr>Arial</vt:lpstr>
      <vt:lpstr>Tema do Office</vt:lpstr>
      <vt:lpstr>Imagem de Bitmap</vt:lpstr>
      <vt:lpstr>MyDoctor</vt:lpstr>
      <vt:lpstr>Sobre nossa equipe</vt:lpstr>
      <vt:lpstr>Problema</vt:lpstr>
      <vt:lpstr>Solução</vt:lpstr>
      <vt:lpstr>REQUISITOS FUNCIONAIS</vt:lpstr>
      <vt:lpstr>REQUISITOS Não FUNCIONAIS</vt:lpstr>
      <vt:lpstr>RESTRIÇÕES</vt:lpstr>
      <vt:lpstr>acessibilidade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SOLUÇÃO IMPLEMENTADA</vt:lpstr>
      <vt:lpstr>Apresentação do PowerPoint</vt:lpstr>
      <vt:lpstr>Agradecemos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MyDoctor</dc:title>
  <dc:creator>Gabriela Barbosa Caetano Abran</dc:creator>
  <cp:lastModifiedBy>Gabriela Barbosa Caetano Abran</cp:lastModifiedBy>
  <cp:revision>49</cp:revision>
  <dcterms:created xsi:type="dcterms:W3CDTF">2022-03-25T00:23:47Z</dcterms:created>
  <dcterms:modified xsi:type="dcterms:W3CDTF">2022-06-26T18:44:57Z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